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81" r:id="rId3"/>
    <p:sldId id="307" r:id="rId4"/>
    <p:sldId id="291" r:id="rId5"/>
    <p:sldId id="306" r:id="rId6"/>
    <p:sldId id="280" r:id="rId7"/>
    <p:sldId id="308" r:id="rId8"/>
    <p:sldId id="262" r:id="rId9"/>
    <p:sldId id="264" r:id="rId10"/>
    <p:sldId id="285" r:id="rId11"/>
    <p:sldId id="297" r:id="rId12"/>
    <p:sldId id="298" r:id="rId13"/>
    <p:sldId id="299" r:id="rId14"/>
    <p:sldId id="300" r:id="rId15"/>
    <p:sldId id="263" r:id="rId16"/>
    <p:sldId id="284" r:id="rId17"/>
    <p:sldId id="283" r:id="rId18"/>
    <p:sldId id="282" r:id="rId19"/>
    <p:sldId id="302" r:id="rId20"/>
    <p:sldId id="310" r:id="rId21"/>
    <p:sldId id="296" r:id="rId22"/>
    <p:sldId id="277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9523"/>
    <a:srgbClr val="BFBFBF"/>
    <a:srgbClr val="E9E9E9"/>
    <a:srgbClr val="A9D18E"/>
    <a:srgbClr val="E6F740"/>
    <a:srgbClr val="000000"/>
    <a:srgbClr val="F1967B"/>
    <a:srgbClr val="9286C3"/>
    <a:srgbClr val="898989"/>
    <a:srgbClr val="B13E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45" autoAdjust="0"/>
    <p:restoredTop sz="94660"/>
  </p:normalViewPr>
  <p:slideViewPr>
    <p:cSldViewPr snapToGrid="0">
      <p:cViewPr varScale="1">
        <p:scale>
          <a:sx n="77" d="100"/>
          <a:sy n="77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5877636821829338"/>
          <c:y val="0.49569083717701351"/>
          <c:w val="0.83366285234274029"/>
          <c:h val="0.50430916282298643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rgbClr val="F1F484">
                  <a:alpha val="89804"/>
                </a:srgbClr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  <a:effectLst>
                <a:innerShdw blurRad="114300">
                  <a:schemeClr val="accent1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3950-4C7B-88EA-401B0169AF46}"/>
              </c:ext>
            </c:extLst>
          </c:dPt>
          <c:dPt>
            <c:idx val="1"/>
            <c:bubble3D val="0"/>
            <c:explosion val="13"/>
            <c:spPr>
              <a:solidFill>
                <a:srgbClr val="E5F82C">
                  <a:alpha val="89804"/>
                </a:srgbClr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  <a:effectLst>
                <a:innerShdw blurRad="114300">
                  <a:schemeClr val="accent2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2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3950-4C7B-88EA-401B0169AF46}"/>
              </c:ext>
            </c:extLst>
          </c:dPt>
          <c:dPt>
            <c:idx val="2"/>
            <c:bubble3D val="0"/>
            <c:explosion val="27"/>
            <c:spPr>
              <a:solidFill>
                <a:srgbClr val="E9E911">
                  <a:alpha val="89804"/>
                </a:srgbClr>
              </a:solidFill>
              <a:ln w="19050">
                <a:solidFill>
                  <a:schemeClr val="accent3">
                    <a:lumMod val="75000"/>
                  </a:schemeClr>
                </a:solidFill>
              </a:ln>
              <a:effectLst>
                <a:innerShdw blurRad="114300">
                  <a:schemeClr val="accent3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3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3950-4C7B-88EA-401B0169AF46}"/>
              </c:ext>
            </c:extLst>
          </c:dPt>
          <c:dPt>
            <c:idx val="3"/>
            <c:bubble3D val="0"/>
            <c:spPr>
              <a:solidFill>
                <a:schemeClr val="accent4">
                  <a:alpha val="90000"/>
                </a:schemeClr>
              </a:solidFill>
              <a:ln w="19050">
                <a:solidFill>
                  <a:schemeClr val="accent4">
                    <a:lumMod val="75000"/>
                  </a:schemeClr>
                </a:solidFill>
              </a:ln>
              <a:effectLst>
                <a:innerShdw blurRad="114300">
                  <a:schemeClr val="accent4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4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A188-49AE-B679-FD591C487350}"/>
              </c:ext>
            </c:extLst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1분기</c:v>
                </c:pt>
                <c:pt idx="1">
                  <c:v>2분기</c:v>
                </c:pt>
                <c:pt idx="2">
                  <c:v>3분기</c:v>
                </c:pt>
                <c:pt idx="3">
                  <c:v>4분기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50-4C7B-88EA-401B0169AF46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3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330" b="0" i="0" u="none" strike="noStrike" kern="1200" baseline="0">
      <a:effectLst/>
    </cs:defRPr>
    <cs:bodyPr rot="0" spcFirstLastPara="1" vertOverflow="clip" horzOverflow="clip" vert="horz" wrap="square" lIns="38100" tIns="19050" rIns="38100" bIns="19050" anchor="ctr" anchorCtr="1">
      <a:spAutoFit/>
    </cs:bodyPr>
  </cs:dataLabel>
  <cs:dataLabelCallout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330" b="0" i="0" u="none" strike="noStrike" kern="1200" baseline="0">
      <a:effectLst/>
    </cs:defRPr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tx1"/>
    </cs:fontRef>
    <cs:spPr>
      <a:solidFill>
        <a:schemeClr val="phClr">
          <a:alpha val="90000"/>
        </a:schemeClr>
      </a:solidFill>
      <a:ln w="19050">
        <a:solidFill>
          <a:schemeClr val="phClr">
            <a:lumMod val="75000"/>
          </a:schemeClr>
        </a:solidFill>
      </a:ln>
      <a:effectLst>
        <a:innerShdw blurRad="114300">
          <a:schemeClr val="phClr">
            <a:lumMod val="75000"/>
          </a:schemeClr>
        </a:innerShdw>
      </a:effectLst>
      <a:scene3d>
        <a:camera prst="orthographicFront"/>
        <a:lightRig rig="threePt" dir="t"/>
      </a:scene3d>
      <a:sp3d contourW="19050" prstMaterial="flat">
        <a:contourClr>
          <a:schemeClr val="accent4">
            <a:lumMod val="75000"/>
          </a:schemeClr>
        </a:contourClr>
      </a:sp3d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32DD8C-7AE9-AC7D-273F-FCD9BFB0E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14E7F74-9E61-13CA-BE64-213B884744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FD3CD1-EC3C-697E-36A6-CCA885C69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5EB3A0-FC63-2AEC-5A2B-489AD53AB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7E1B12-0F7E-707B-60F5-85B2CBA3F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794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700F64-07D2-A626-2949-8BA1A0EA7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BD488C-726C-7E91-2E20-51CB89D52F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8D102A-11A0-99AE-B8BB-C80C82591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95429F-40C8-3BAC-1E5B-D44AF1D0F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532CC1-6B17-B564-0603-794FA633A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48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AB00F8-8CCC-D23A-9C52-F386A4CB80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3C91C7-B1A2-725D-B00B-9C329F86F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0DEE68-1D23-B918-4FC4-BBF1CD1F6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A9326-C605-F425-A6C4-734E4ACA0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A7EDD9-A473-B92D-A86D-AACAB3DDD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602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DE9741-7620-138B-60FD-A48D5D11E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176FCA-3F3A-3A49-1161-489ACB353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92D33B-34B5-2B73-B65F-C2D754240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691320-1522-0CF8-ED44-78F7D97DF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588AEA-BE81-3889-BB85-1831151E4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106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E01090-BB05-C797-B404-93780881B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232409-DA16-A6E6-09AE-E70EA6CA5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C4A509-C010-F135-957E-A2E319F4D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EC1649-6125-982B-9531-E840218E8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EED17A-1565-8D8A-7DE3-E3A337893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071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E673D5-DBF6-5116-0C90-6169D70BE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867F51-0EC7-AFF6-A5A7-0D72EB6762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05767F-BD9C-219D-FE84-8123EF284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D6E031-D93F-6297-066A-DD878C63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1AF00E-BCBC-B7F4-BA48-7E1C92748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936968-0A0D-1F2F-34F5-D5D44C889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221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793BDE-FC0C-4703-3A63-BDD4D515F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B4943-D721-10DA-ADBF-F90B99C6A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4716D9-E880-6C9E-1000-1643715FF2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882CD2B-2DE0-BC80-C6F5-179107E8A0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BCBCA6F-1E14-0F2E-0271-3556CFFD81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7602B5B-ADE7-509D-C45F-F0EAA5EC8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089161-4E76-E9D6-8AF2-F21035D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889E90C-606F-FAAB-F4FF-5C0A352B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981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0FD1B-3660-C372-2CC3-8D7900C0E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32D0490-1AA6-A59C-A7AD-352767DF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7EAA4C-5464-051A-884D-95AB1722C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D3D0B0-31E0-99DD-2DC5-EA324A496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96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368048-5D68-6515-BA00-84DE55D18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74E33A-D568-6927-AC0E-6EDF5FB9B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1709EB-9F6F-4AA8-241C-5049B95A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091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40F4D5-11E6-6438-B4D7-586A6CC78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8A27C7-57AB-0F5B-9ABE-5E59C2430B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BD7A94-89BF-E033-02AC-69796FD068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DB3F9C-36F6-EA23-200E-0731D9646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51822C-C674-FF24-C474-9D87F5C01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55CF6D-12A9-5EF7-02F6-C7236EA11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896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DF2101-A51A-C08B-243E-81A107EB9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6565E76-D55E-12AD-0A08-7BAB8D1817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FBBAC9-9FA2-AE01-531A-031A8D71B8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1C5CDF-29A7-F4D1-F9A1-878D3E63A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465F5F-DE50-E81A-3189-3FD9CE1CB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091309-292F-320E-042F-9011DABCE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716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2686528-88DC-9F09-0ED4-81B2E567B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DFBF6F-87F3-B837-6CE2-6978D07DE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2F4F32-97C6-7744-0169-559D5ACE1C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809EB-7340-4F59-A256-90F0B93A1402}" type="datetimeFigureOut">
              <a:rPr lang="ko-KR" altLang="en-US" smtClean="0"/>
              <a:t>2023-10-19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77C1A3-8EDF-C68B-BF1A-01990B3708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6C0F3B-9910-06B7-79D1-E9C72AED55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9AF9BC-5BBB-41A0-BB0E-B44D772CE9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591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8.png"/><Relationship Id="rId3" Type="http://schemas.microsoft.com/office/2007/relationships/hdphoto" Target="../media/hdphoto2.wdp"/><Relationship Id="rId7" Type="http://schemas.openxmlformats.org/officeDocument/2006/relationships/image" Target="../media/image28.png"/><Relationship Id="rId12" Type="http://schemas.openxmlformats.org/officeDocument/2006/relationships/image" Target="../media/image3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microsoft.com/office/2007/relationships/hdphoto" Target="../media/hdphoto3.wdp"/><Relationship Id="rId10" Type="http://schemas.openxmlformats.org/officeDocument/2006/relationships/image" Target="../media/image36.png"/><Relationship Id="rId4" Type="http://schemas.openxmlformats.org/officeDocument/2006/relationships/image" Target="../media/image7.png"/><Relationship Id="rId9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41.png"/><Relationship Id="rId3" Type="http://schemas.microsoft.com/office/2007/relationships/hdphoto" Target="../media/hdphoto2.wdp"/><Relationship Id="rId7" Type="http://schemas.openxmlformats.org/officeDocument/2006/relationships/image" Target="../media/image28.png"/><Relationship Id="rId12" Type="http://schemas.openxmlformats.org/officeDocument/2006/relationships/image" Target="../media/image4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microsoft.com/office/2007/relationships/hdphoto" Target="../media/hdphoto3.wdp"/><Relationship Id="rId10" Type="http://schemas.openxmlformats.org/officeDocument/2006/relationships/image" Target="../media/image39.png"/><Relationship Id="rId4" Type="http://schemas.openxmlformats.org/officeDocument/2006/relationships/image" Target="../media/image7.png"/><Relationship Id="rId9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microsoft.com/office/2007/relationships/hdphoto" Target="../media/hdphoto2.wdp"/><Relationship Id="rId7" Type="http://schemas.openxmlformats.org/officeDocument/2006/relationships/image" Target="../media/image28.png"/><Relationship Id="rId12" Type="http://schemas.openxmlformats.org/officeDocument/2006/relationships/image" Target="../media/image4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42.png"/><Relationship Id="rId5" Type="http://schemas.microsoft.com/office/2007/relationships/hdphoto" Target="../media/hdphoto3.wdp"/><Relationship Id="rId10" Type="http://schemas.openxmlformats.org/officeDocument/2006/relationships/image" Target="../media/image35.png"/><Relationship Id="rId4" Type="http://schemas.openxmlformats.org/officeDocument/2006/relationships/image" Target="../media/image7.png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microsoft.com/office/2007/relationships/hdphoto" Target="../media/hdphoto2.wdp"/><Relationship Id="rId7" Type="http://schemas.openxmlformats.org/officeDocument/2006/relationships/image" Target="../media/image28.png"/><Relationship Id="rId12" Type="http://schemas.openxmlformats.org/officeDocument/2006/relationships/image" Target="../media/image4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microsoft.com/office/2007/relationships/hdphoto" Target="../media/hdphoto3.wdp"/><Relationship Id="rId10" Type="http://schemas.openxmlformats.org/officeDocument/2006/relationships/image" Target="../media/image44.png"/><Relationship Id="rId4" Type="http://schemas.openxmlformats.org/officeDocument/2006/relationships/image" Target="../media/image7.png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48.png"/><Relationship Id="rId3" Type="http://schemas.microsoft.com/office/2007/relationships/hdphoto" Target="../media/hdphoto2.wdp"/><Relationship Id="rId7" Type="http://schemas.openxmlformats.org/officeDocument/2006/relationships/image" Target="../media/image28.png"/><Relationship Id="rId12" Type="http://schemas.openxmlformats.org/officeDocument/2006/relationships/image" Target="../media/image4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microsoft.com/office/2007/relationships/hdphoto" Target="../media/hdphoto3.wdp"/><Relationship Id="rId10" Type="http://schemas.openxmlformats.org/officeDocument/2006/relationships/image" Target="../media/image46.png"/><Relationship Id="rId4" Type="http://schemas.openxmlformats.org/officeDocument/2006/relationships/image" Target="../media/image7.png"/><Relationship Id="rId9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5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5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microsoft.com/office/2007/relationships/hdphoto" Target="../media/hdphoto2.wdp"/><Relationship Id="rId7" Type="http://schemas.openxmlformats.org/officeDocument/2006/relationships/image" Target="../media/image3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microsoft.com/office/2007/relationships/hdphoto" Target="../media/hdphoto3.wdp"/><Relationship Id="rId4" Type="http://schemas.openxmlformats.org/officeDocument/2006/relationships/image" Target="../media/image7.png"/><Relationship Id="rId9" Type="http://schemas.openxmlformats.org/officeDocument/2006/relationships/image" Target="../media/image56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5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2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microsoft.com/office/2007/relationships/hdphoto" Target="../media/hdphoto2.wdp"/><Relationship Id="rId7" Type="http://schemas.openxmlformats.org/officeDocument/2006/relationships/image" Target="../media/image6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microsoft.com/office/2007/relationships/hdphoto" Target="../media/hdphoto3.wdp"/><Relationship Id="rId10" Type="http://schemas.openxmlformats.org/officeDocument/2006/relationships/image" Target="../media/image63.png"/><Relationship Id="rId4" Type="http://schemas.openxmlformats.org/officeDocument/2006/relationships/image" Target="../media/image7.png"/><Relationship Id="rId9" Type="http://schemas.openxmlformats.org/officeDocument/2006/relationships/image" Target="../media/image6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hosun.com/national/national_general/2023/10/12/JOLEDXITTZAVPPFI4DKS2E6RYQ/(2023-10-17)" TargetMode="External"/><Relationship Id="rId13" Type="http://schemas.openxmlformats.org/officeDocument/2006/relationships/hyperlink" Target="https://theindigo.co.kr/archives/35876(2023-10-18)" TargetMode="External"/><Relationship Id="rId18" Type="http://schemas.openxmlformats.org/officeDocument/2006/relationships/hyperlink" Target="https://imnews.imbc.com/newszoomin/newsinsight/6357483_29123.html(2023-10-18)" TargetMode="External"/><Relationship Id="rId3" Type="http://schemas.microsoft.com/office/2007/relationships/hdphoto" Target="../media/hdphoto2.wdp"/><Relationship Id="rId7" Type="http://schemas.openxmlformats.org/officeDocument/2006/relationships/hyperlink" Target="https://www.insight.co.kr/news/452806(2023-10-17)" TargetMode="External"/><Relationship Id="rId12" Type="http://schemas.openxmlformats.org/officeDocument/2006/relationships/hyperlink" Target="https://www.yna.co.kr/view/AKR20220128194700530(2023-10-17)" TargetMode="External"/><Relationship Id="rId17" Type="http://schemas.openxmlformats.org/officeDocument/2006/relationships/hyperlink" Target="https://www.chosun.com/site/data/html_dir/2013/08/23/2013082300091.html(2023-10-18)" TargetMode="External"/><Relationship Id="rId2" Type="http://schemas.openxmlformats.org/officeDocument/2006/relationships/image" Target="../media/image2.png"/><Relationship Id="rId16" Type="http://schemas.openxmlformats.org/officeDocument/2006/relationships/hyperlink" Target="https://opengov.seoul.go.kr/(2023-10-19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bc.com/korean/news-63057030(2023-10-17)" TargetMode="External"/><Relationship Id="rId11" Type="http://schemas.openxmlformats.org/officeDocument/2006/relationships/hyperlink" Target="https://www.newstof.com/news/articleView.html?idxno=10452" TargetMode="External"/><Relationship Id="rId5" Type="http://schemas.microsoft.com/office/2007/relationships/hdphoto" Target="../media/hdphoto3.wdp"/><Relationship Id="rId15" Type="http://schemas.openxmlformats.org/officeDocument/2006/relationships/hyperlink" Target="https://www.hankyung.com/society/article/2019091753331(2023-10-19)" TargetMode="External"/><Relationship Id="rId10" Type="http://schemas.openxmlformats.org/officeDocument/2006/relationships/hyperlink" Target="https://m.khan.co.kr/national/health-welfare/article/202309171535001#c2b(2023-10-17)" TargetMode="External"/><Relationship Id="rId19" Type="http://schemas.openxmlformats.org/officeDocument/2006/relationships/hyperlink" Target="https://theindigo.co.kr/archives/26884(2023-10-19)" TargetMode="External"/><Relationship Id="rId4" Type="http://schemas.openxmlformats.org/officeDocument/2006/relationships/image" Target="../media/image7.png"/><Relationship Id="rId9" Type="http://schemas.openxmlformats.org/officeDocument/2006/relationships/hyperlink" Target="https://www.ablenews.co.kr/news/articleView.html?idxno=207887(2023-10-17)" TargetMode="External"/><Relationship Id="rId14" Type="http://schemas.openxmlformats.org/officeDocument/2006/relationships/hyperlink" Target="https://www.kead.or.kr/cmm/fms/downloadDirect.do?key=9104DA46F74D0684A0D3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3.wdp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3.wdp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hdphoto" Target="../media/hdphoto2.wdp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6.png"/><Relationship Id="rId3" Type="http://schemas.microsoft.com/office/2007/relationships/hdphoto" Target="../media/hdphoto2.wdp"/><Relationship Id="rId7" Type="http://schemas.openxmlformats.org/officeDocument/2006/relationships/image" Target="../media/image21.png"/><Relationship Id="rId12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4.png"/><Relationship Id="rId5" Type="http://schemas.microsoft.com/office/2007/relationships/hdphoto" Target="../media/hdphoto3.wdp"/><Relationship Id="rId15" Type="http://schemas.openxmlformats.org/officeDocument/2006/relationships/image" Target="../media/image27.png"/><Relationship Id="rId10" Type="http://schemas.openxmlformats.org/officeDocument/2006/relationships/image" Target="../media/image23.jpeg"/><Relationship Id="rId4" Type="http://schemas.openxmlformats.org/officeDocument/2006/relationships/image" Target="../media/image7.png"/><Relationship Id="rId9" Type="http://schemas.openxmlformats.org/officeDocument/2006/relationships/chart" Target="../charts/chart1.xml"/><Relationship Id="rId1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3" Type="http://schemas.openxmlformats.org/officeDocument/2006/relationships/image" Target="../media/image29.png"/><Relationship Id="rId7" Type="http://schemas.microsoft.com/office/2007/relationships/hdphoto" Target="../media/hdphoto3.wdp"/><Relationship Id="rId12" Type="http://schemas.openxmlformats.org/officeDocument/2006/relationships/image" Target="../media/image3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33.png"/><Relationship Id="rId5" Type="http://schemas.microsoft.com/office/2007/relationships/hdphoto" Target="../media/hdphoto2.wdp"/><Relationship Id="rId10" Type="http://schemas.openxmlformats.org/officeDocument/2006/relationships/image" Target="../media/image32.png"/><Relationship Id="rId4" Type="http://schemas.openxmlformats.org/officeDocument/2006/relationships/image" Target="../media/image2.png"/><Relationship Id="rId9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126" b="3255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825500"/>
          </a:effectLst>
        </p:spPr>
      </p:pic>
      <p:sp>
        <p:nvSpPr>
          <p:cNvPr id="6" name="TextBox 5"/>
          <p:cNvSpPr txBox="1"/>
          <p:nvPr/>
        </p:nvSpPr>
        <p:spPr>
          <a:xfrm>
            <a:off x="7981537" y="4622706"/>
            <a:ext cx="333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김경수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조민우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신효섭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문동민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60437" y="1588078"/>
            <a:ext cx="805410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600" b="1" dirty="0">
                <a:ln w="19050">
                  <a:noFill/>
                </a:ln>
                <a:solidFill>
                  <a:schemeClr val="bg1"/>
                </a:solidFill>
                <a:latin typeface="+mj-lt"/>
              </a:rPr>
              <a:t>서울</a:t>
            </a:r>
            <a:r>
              <a:rPr lang="en-US" altLang="ko-KR" sz="4400" b="1" dirty="0">
                <a:ln w="19050">
                  <a:noFill/>
                </a:ln>
                <a:solidFill>
                  <a:schemeClr val="bg1"/>
                </a:solidFill>
                <a:latin typeface="+mj-lt"/>
              </a:rPr>
              <a:t>, </a:t>
            </a:r>
          </a:p>
          <a:p>
            <a:r>
              <a:rPr lang="ko-KR" altLang="en-US" sz="4400" b="1" dirty="0">
                <a:ln w="19050">
                  <a:noFill/>
                </a:ln>
                <a:solidFill>
                  <a:schemeClr val="bg1"/>
                </a:solidFill>
                <a:latin typeface="+mj-lt"/>
              </a:rPr>
              <a:t>장애인들이 살기 좋은 도시인가</a:t>
            </a:r>
            <a:r>
              <a:rPr lang="en-US" altLang="ko-KR" sz="4400" b="1" dirty="0">
                <a:ln w="19050">
                  <a:noFill/>
                </a:ln>
                <a:solidFill>
                  <a:schemeClr val="bg1"/>
                </a:solidFill>
                <a:latin typeface="+mj-lt"/>
              </a:rPr>
              <a:t>?</a:t>
            </a:r>
            <a:endParaRPr lang="ko-KR" altLang="en-US" sz="4400" b="1" dirty="0">
              <a:ln w="19050">
                <a:noFill/>
              </a:ln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5532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653BA27-BD1F-FBA5-4F2D-72268D53544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C85895-4D70-DD17-6480-533C9D5F5B57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6C34B2B-F661-E6AF-AAEB-C4BE322C09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EE04D64C-F729-56FF-C143-9C2C84C647ED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3CC7DFF-424F-2B02-D60D-3A4D752A3203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8BCEA75-7943-59B0-6BD4-7AB0425B96F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순서도: 연결자 25">
              <a:extLst>
                <a:ext uri="{FF2B5EF4-FFF2-40B4-BE49-F238E27FC236}">
                  <a16:creationId xmlns:a16="http://schemas.microsoft.com/office/drawing/2014/main" id="{5C487E54-DB78-3838-F121-27B2E13DBC79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순서도: 연결자 26">
              <a:extLst>
                <a:ext uri="{FF2B5EF4-FFF2-40B4-BE49-F238E27FC236}">
                  <a16:creationId xmlns:a16="http://schemas.microsoft.com/office/drawing/2014/main" id="{85DBE6F3-A5B3-E9AD-E3ED-BCDC3A493219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순서도: 연결자 27">
              <a:extLst>
                <a:ext uri="{FF2B5EF4-FFF2-40B4-BE49-F238E27FC236}">
                  <a16:creationId xmlns:a16="http://schemas.microsoft.com/office/drawing/2014/main" id="{2199EAAD-ED5E-2BEC-236B-2922C441C76E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D01A9AB-778D-740F-238C-508A6235756E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수집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2B1418-EE53-25A6-A0C0-64135367D371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EE9523"/>
                  </a:solidFill>
                </a:rPr>
                <a:t>전처리</a:t>
              </a:r>
              <a:endParaRPr lang="ko-KR" altLang="en-US" sz="1500" dirty="0">
                <a:solidFill>
                  <a:srgbClr val="EE9523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39AC9A7-AC4E-0E2A-C8C6-975158167AFC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시각화</a:t>
              </a:r>
            </a:p>
          </p:txBody>
        </p:sp>
      </p:grpSp>
      <p:pic>
        <p:nvPicPr>
          <p:cNvPr id="32" name="object 4">
            <a:extLst>
              <a:ext uri="{FF2B5EF4-FFF2-40B4-BE49-F238E27FC236}">
                <a16:creationId xmlns:a16="http://schemas.microsoft.com/office/drawing/2014/main" id="{F0D3E250-B26A-1200-5103-E416E56D0921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30352" y="4782311"/>
            <a:ext cx="11207496" cy="1662683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BF9E437E-8C4E-A108-A753-A2F006DC3065}"/>
              </a:ext>
            </a:extLst>
          </p:cNvPr>
          <p:cNvGrpSpPr/>
          <p:nvPr/>
        </p:nvGrpSpPr>
        <p:grpSpPr>
          <a:xfrm>
            <a:off x="530352" y="1269491"/>
            <a:ext cx="11207496" cy="3352800"/>
            <a:chOff x="530352" y="1269491"/>
            <a:chExt cx="11207496" cy="3352800"/>
          </a:xfrm>
          <a:solidFill>
            <a:schemeClr val="bg1"/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DF542926-1253-2829-E48C-F556BAD5D7A1}"/>
                </a:ext>
              </a:extLst>
            </p:cNvPr>
            <p:cNvGrpSpPr/>
            <p:nvPr/>
          </p:nvGrpSpPr>
          <p:grpSpPr>
            <a:xfrm>
              <a:off x="530352" y="1884869"/>
              <a:ext cx="11207496" cy="2737422"/>
              <a:chOff x="530352" y="1884869"/>
              <a:chExt cx="11207496" cy="2737422"/>
            </a:xfrm>
            <a:grpFill/>
          </p:grpSpPr>
          <p:pic>
            <p:nvPicPr>
              <p:cNvPr id="39" name="object 3">
                <a:extLst>
                  <a:ext uri="{FF2B5EF4-FFF2-40B4-BE49-F238E27FC236}">
                    <a16:creationId xmlns:a16="http://schemas.microsoft.com/office/drawing/2014/main" id="{EC9AE3F5-CD95-3781-35DE-515E51EF456D}"/>
                  </a:ext>
                </a:extLst>
              </p:cNvPr>
              <p:cNvPicPr/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530352" y="2040635"/>
                <a:ext cx="11207496" cy="2581656"/>
              </a:xfrm>
              <a:prstGeom prst="roundRect">
                <a:avLst/>
              </a:prstGeom>
              <a:grpFill/>
            </p:spPr>
          </p:pic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BD0127A8-BEF3-E7A6-DF33-0241779C99CB}"/>
                  </a:ext>
                </a:extLst>
              </p:cNvPr>
              <p:cNvSpPr/>
              <p:nvPr/>
            </p:nvSpPr>
            <p:spPr>
              <a:xfrm>
                <a:off x="4781550" y="1884869"/>
                <a:ext cx="2638425" cy="32315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38" name="object 13">
              <a:extLst>
                <a:ext uri="{FF2B5EF4-FFF2-40B4-BE49-F238E27FC236}">
                  <a16:creationId xmlns:a16="http://schemas.microsoft.com/office/drawing/2014/main" id="{CABDDB63-E04E-7B56-2927-2A3023E0F4AA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956304" y="1269491"/>
              <a:ext cx="4285488" cy="2202179"/>
            </a:xfrm>
            <a:prstGeom prst="rect">
              <a:avLst/>
            </a:prstGeom>
          </p:spPr>
        </p:pic>
      </p:grpSp>
      <p:pic>
        <p:nvPicPr>
          <p:cNvPr id="33" name="그림 32">
            <a:extLst>
              <a:ext uri="{FF2B5EF4-FFF2-40B4-BE49-F238E27FC236}">
                <a16:creationId xmlns:a16="http://schemas.microsoft.com/office/drawing/2014/main" id="{7D33F93E-6157-69B6-CEB3-1E56317C19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1933" y="5470600"/>
            <a:ext cx="2137253" cy="525741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270767" y="5470600"/>
            <a:ext cx="358723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/>
              <a:t>○ </a:t>
            </a:r>
            <a:r>
              <a:rPr lang="en-US" altLang="ko-KR" sz="1100" dirty="0" smtClean="0"/>
              <a:t>23</a:t>
            </a:r>
            <a:r>
              <a:rPr lang="ko-KR" altLang="en-US" sz="1100" dirty="0" smtClean="0"/>
              <a:t>년도 서울시 지하철 엘리베이터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에스컬레이터</a:t>
            </a:r>
            <a:endParaRPr lang="en-US" altLang="ko-KR" sz="1100" dirty="0" smtClean="0"/>
          </a:p>
          <a:p>
            <a:r>
              <a:rPr lang="ko-KR" altLang="en-US" sz="1100" dirty="0" smtClean="0"/>
              <a:t>    설치 현황</a:t>
            </a:r>
            <a:endParaRPr lang="en-US" altLang="ko-KR" sz="1100" dirty="0" smtClean="0"/>
          </a:p>
          <a:p>
            <a:r>
              <a:rPr lang="ko-KR" altLang="en-US" sz="1100" dirty="0" smtClean="0"/>
              <a:t>○</a:t>
            </a:r>
            <a:r>
              <a:rPr lang="en-US" altLang="ko-KR" sz="1100" dirty="0" smtClean="0"/>
              <a:t> 23</a:t>
            </a:r>
            <a:r>
              <a:rPr lang="ko-KR" altLang="en-US" sz="1100" dirty="0" smtClean="0"/>
              <a:t>년도 서울시 </a:t>
            </a:r>
            <a:r>
              <a:rPr lang="ko-KR" altLang="en-US" sz="1100" dirty="0"/>
              <a:t>지하철 휠체어 </a:t>
            </a:r>
            <a:r>
              <a:rPr lang="ko-KR" altLang="en-US" sz="1100" dirty="0" smtClean="0"/>
              <a:t>리프트</a:t>
            </a:r>
            <a:r>
              <a:rPr lang="en-US" altLang="ko-KR" sz="1100" dirty="0" smtClean="0"/>
              <a:t>, </a:t>
            </a:r>
            <a:r>
              <a:rPr lang="ko-KR" altLang="en-US" sz="1100" dirty="0" err="1" smtClean="0"/>
              <a:t>수평자동</a:t>
            </a:r>
            <a:r>
              <a:rPr lang="ko-KR" altLang="en-US" sz="1100" dirty="0" smtClean="0"/>
              <a:t> 보</a:t>
            </a:r>
            <a:endParaRPr lang="en-US" altLang="ko-KR" sz="1100" dirty="0" smtClean="0"/>
          </a:p>
          <a:p>
            <a:r>
              <a:rPr lang="en-US" altLang="ko-KR" sz="1100" dirty="0" smtClean="0"/>
              <a:t>    </a:t>
            </a:r>
            <a:r>
              <a:rPr lang="ko-KR" altLang="en-US" sz="1100" dirty="0" smtClean="0"/>
              <a:t>드 설치 비율</a:t>
            </a:r>
            <a:endParaRPr lang="ko-KR" altLang="en-US" sz="11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7258" y="2180402"/>
            <a:ext cx="4448565" cy="233728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AD475A3-F724-1454-66DD-453ECF79EAF8}"/>
              </a:ext>
            </a:extLst>
          </p:cNvPr>
          <p:cNvSpPr txBox="1"/>
          <p:nvPr/>
        </p:nvSpPr>
        <p:spPr>
          <a:xfrm>
            <a:off x="6875589" y="5179061"/>
            <a:ext cx="4862259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수집</a:t>
            </a:r>
            <a:r>
              <a:rPr lang="en-US" altLang="ko-KR" sz="1100" dirty="0"/>
              <a:t>] </a:t>
            </a:r>
            <a:r>
              <a:rPr lang="ko-KR" altLang="en-US" sz="1100" dirty="0"/>
              <a:t>공공 데이터 포털 사이트에서 다운로드</a:t>
            </a:r>
            <a:endParaRPr lang="en-US" altLang="ko-KR" sz="1100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 err="1"/>
              <a:t>전처리</a:t>
            </a:r>
            <a:r>
              <a:rPr lang="en-US" altLang="ko-KR" sz="1100" dirty="0"/>
              <a:t>] </a:t>
            </a:r>
            <a:r>
              <a:rPr lang="ko-KR" altLang="en-US" sz="1100" dirty="0" err="1" smtClean="0"/>
              <a:t>필요없는</a:t>
            </a:r>
            <a:r>
              <a:rPr lang="ko-KR" altLang="en-US" sz="1100" dirty="0" smtClean="0"/>
              <a:t> </a:t>
            </a:r>
            <a:r>
              <a:rPr lang="en-US" altLang="ko-KR" sz="1100" dirty="0" smtClean="0"/>
              <a:t>row, column </a:t>
            </a:r>
            <a:r>
              <a:rPr lang="ko-KR" altLang="en-US" sz="1100" dirty="0" smtClean="0"/>
              <a:t>제거 및 </a:t>
            </a:r>
            <a:r>
              <a:rPr lang="en-US" altLang="ko-KR" sz="1100" dirty="0" err="1" smtClean="0"/>
              <a:t>NaN</a:t>
            </a:r>
            <a:r>
              <a:rPr lang="ko-KR" altLang="en-US" sz="1100" dirty="0" smtClean="0"/>
              <a:t>값 처리</a:t>
            </a:r>
            <a:endParaRPr lang="en-US" altLang="ko-KR" sz="1100" dirty="0"/>
          </a:p>
          <a:p>
            <a:r>
              <a:rPr lang="ko-KR" altLang="en-US" sz="1100" dirty="0"/>
              <a:t>○</a:t>
            </a:r>
            <a:r>
              <a:rPr lang="en-US" altLang="ko-KR" sz="1100" dirty="0"/>
              <a:t> [</a:t>
            </a:r>
            <a:r>
              <a:rPr lang="ko-KR" altLang="en-US" sz="1100" dirty="0" err="1"/>
              <a:t>전처리</a:t>
            </a:r>
            <a:r>
              <a:rPr lang="ko-KR" altLang="en-US" sz="1100" dirty="0"/>
              <a:t> 상세</a:t>
            </a:r>
            <a:r>
              <a:rPr lang="en-US" altLang="ko-KR" sz="1100" dirty="0"/>
              <a:t>] 9</a:t>
            </a:r>
            <a:r>
              <a:rPr lang="ko-KR" altLang="en-US" sz="1100" dirty="0"/>
              <a:t>호선</a:t>
            </a:r>
            <a:r>
              <a:rPr lang="en-US" altLang="ko-KR" sz="1100" dirty="0"/>
              <a:t>(*</a:t>
            </a:r>
            <a:r>
              <a:rPr lang="ko-KR" altLang="en-US" sz="1100" dirty="0"/>
              <a:t>단계</a:t>
            </a:r>
            <a:r>
              <a:rPr lang="en-US" altLang="ko-KR" sz="1100" dirty="0"/>
              <a:t>) </a:t>
            </a:r>
            <a:r>
              <a:rPr lang="ko-KR" altLang="en-US" sz="1100" dirty="0"/>
              <a:t>를 </a:t>
            </a:r>
            <a:r>
              <a:rPr lang="en-US" altLang="ko-KR" sz="1100" dirty="0"/>
              <a:t>9</a:t>
            </a:r>
            <a:r>
              <a:rPr lang="ko-KR" altLang="en-US" sz="1100" dirty="0"/>
              <a:t>호선으로 </a:t>
            </a:r>
            <a:r>
              <a:rPr lang="ko-KR" altLang="en-US" sz="1100" dirty="0" smtClean="0"/>
              <a:t>수정</a:t>
            </a:r>
            <a:r>
              <a:rPr lang="en-US" altLang="ko-KR" sz="1100" dirty="0" smtClean="0"/>
              <a:t>, </a:t>
            </a:r>
            <a:r>
              <a:rPr lang="ko-KR" altLang="en-US" sz="1100" dirty="0"/>
              <a:t>사용하지 않는 컬럼 제거</a:t>
            </a:r>
            <a:endParaRPr lang="en-US" altLang="ko-KR" sz="1100" dirty="0"/>
          </a:p>
          <a:p>
            <a:r>
              <a:rPr lang="ko-KR" altLang="en-US" sz="1100" dirty="0" smtClean="0"/>
              <a:t>○ </a:t>
            </a:r>
            <a:r>
              <a:rPr lang="en-US" altLang="ko-KR" sz="1100" dirty="0" smtClean="0"/>
              <a:t>[</a:t>
            </a:r>
            <a:r>
              <a:rPr lang="ko-KR" altLang="en-US" sz="1100" dirty="0" smtClean="0"/>
              <a:t>전처리 상세</a:t>
            </a:r>
            <a:r>
              <a:rPr lang="en-US" altLang="ko-KR" sz="1100" dirty="0"/>
              <a:t>] '</a:t>
            </a:r>
            <a:r>
              <a:rPr lang="ko-KR" altLang="en-US" sz="1100" dirty="0" smtClean="0"/>
              <a:t>인천</a:t>
            </a:r>
            <a:r>
              <a:rPr lang="en-US" altLang="ko-KR" sz="1100" dirty="0" smtClean="0"/>
              <a:t>’ </a:t>
            </a:r>
            <a:r>
              <a:rPr lang="ko-KR" altLang="en-US" sz="1100" dirty="0" smtClean="0"/>
              <a:t>및 중복 역 </a:t>
            </a:r>
            <a:r>
              <a:rPr lang="ko-KR" altLang="en-US" sz="1100" dirty="0"/>
              <a:t>포함된 행 </a:t>
            </a:r>
            <a:r>
              <a:rPr lang="ko-KR" altLang="en-US" sz="1100" dirty="0" smtClean="0"/>
              <a:t>제거</a:t>
            </a:r>
            <a:endParaRPr lang="en-US" altLang="ko-KR" sz="1100" dirty="0" smtClean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전처리 상세</a:t>
            </a:r>
            <a:r>
              <a:rPr lang="en-US" altLang="ko-KR" sz="1100" dirty="0"/>
              <a:t>] Index</a:t>
            </a:r>
            <a:r>
              <a:rPr lang="ko-KR" altLang="en-US" sz="1100" dirty="0"/>
              <a:t>로 </a:t>
            </a:r>
            <a:r>
              <a:rPr lang="ko-KR" altLang="en-US" sz="1100" dirty="0" err="1"/>
              <a:t>설정되어있던</a:t>
            </a:r>
            <a:r>
              <a:rPr lang="ko-KR" altLang="en-US" sz="1100" dirty="0"/>
              <a:t> </a:t>
            </a:r>
            <a:r>
              <a:rPr lang="en-US" altLang="ko-KR" sz="1100" dirty="0"/>
              <a:t>'</a:t>
            </a:r>
            <a:r>
              <a:rPr lang="ko-KR" altLang="en-US" sz="1100" dirty="0"/>
              <a:t>호선</a:t>
            </a:r>
            <a:r>
              <a:rPr lang="en-US" altLang="ko-KR" sz="1100" dirty="0"/>
              <a:t>'</a:t>
            </a:r>
            <a:r>
              <a:rPr lang="ko-KR" altLang="en-US" sz="1100" dirty="0"/>
              <a:t>을 컬럼으로 </a:t>
            </a:r>
            <a:r>
              <a:rPr lang="ko-KR" altLang="en-US" sz="1100" dirty="0" smtClean="0"/>
              <a:t>추출</a:t>
            </a:r>
            <a:endParaRPr lang="en-US" altLang="ko-KR" sz="1100" dirty="0" smtClean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전처리 상세</a:t>
            </a:r>
            <a:r>
              <a:rPr lang="en-US" altLang="ko-KR" sz="1100" dirty="0"/>
              <a:t>] 01</a:t>
            </a:r>
            <a:r>
              <a:rPr lang="ko-KR" altLang="en-US" sz="1100" dirty="0"/>
              <a:t>호선</a:t>
            </a:r>
            <a:r>
              <a:rPr lang="en-US" altLang="ko-KR" sz="1100" dirty="0"/>
              <a:t>, 02</a:t>
            </a:r>
            <a:r>
              <a:rPr lang="ko-KR" altLang="en-US" sz="1100" dirty="0"/>
              <a:t>호선 </a:t>
            </a:r>
            <a:r>
              <a:rPr lang="en-US" altLang="ko-KR" sz="1100" dirty="0" smtClean="0"/>
              <a:t>...</a:t>
            </a:r>
            <a:r>
              <a:rPr lang="ko-KR" altLang="en-US" sz="1100" dirty="0" smtClean="0"/>
              <a:t>을 </a:t>
            </a:r>
            <a:r>
              <a:rPr lang="en-US" altLang="ko-KR" sz="1100" dirty="0"/>
              <a:t>1</a:t>
            </a:r>
            <a:r>
              <a:rPr lang="ko-KR" altLang="en-US" sz="1100" dirty="0"/>
              <a:t>호선</a:t>
            </a:r>
            <a:r>
              <a:rPr lang="en-US" altLang="ko-KR" sz="1100" dirty="0"/>
              <a:t>, 2</a:t>
            </a:r>
            <a:r>
              <a:rPr lang="ko-KR" altLang="en-US" sz="1100" dirty="0"/>
              <a:t>호선으로 </a:t>
            </a:r>
            <a:r>
              <a:rPr lang="ko-KR" altLang="en-US" sz="1100" dirty="0" smtClean="0"/>
              <a:t>변경</a:t>
            </a:r>
            <a:r>
              <a:rPr lang="en-US" altLang="ko-KR" sz="1100" dirty="0" smtClean="0"/>
              <a:t>, </a:t>
            </a:r>
            <a:r>
              <a:rPr lang="ko-KR" altLang="en-US" sz="1100" dirty="0"/>
              <a:t>호선 컬럼 </a:t>
            </a:r>
            <a:r>
              <a:rPr lang="ko-KR" altLang="en-US" sz="1100" dirty="0" smtClean="0"/>
              <a:t>기</a:t>
            </a:r>
            <a:r>
              <a:rPr lang="en-US" altLang="ko-KR" sz="1100" dirty="0" smtClean="0"/>
              <a:t>	   </a:t>
            </a:r>
            <a:r>
              <a:rPr lang="ko-KR" altLang="en-US" sz="1100" dirty="0" smtClean="0"/>
              <a:t>준으로 </a:t>
            </a:r>
            <a:r>
              <a:rPr lang="ko-KR" altLang="en-US" sz="1100" dirty="0"/>
              <a:t>데이터프레임 결합</a:t>
            </a:r>
            <a:r>
              <a:rPr lang="en-US" altLang="ko-KR" sz="1100" dirty="0" smtClean="0"/>
              <a:t> </a:t>
            </a:r>
            <a:endParaRPr lang="en-US" altLang="ko-KR" sz="1100" dirty="0"/>
          </a:p>
        </p:txBody>
      </p:sp>
      <p:pic>
        <p:nvPicPr>
          <p:cNvPr id="35" name="object 11">
            <a:extLst>
              <a:ext uri="{FF2B5EF4-FFF2-40B4-BE49-F238E27FC236}">
                <a16:creationId xmlns:a16="http://schemas.microsoft.com/office/drawing/2014/main" id="{B5B08CCF-E6C9-0866-47DA-51B9AEC9B2C6}"/>
              </a:ext>
            </a:extLst>
          </p:cNvPr>
          <p:cNvPicPr/>
          <p:nvPr/>
        </p:nvPicPr>
        <p:blipFill rotWithShape="1">
          <a:blip r:embed="rId11" cstate="print"/>
          <a:srcRect l="29531" t="38670" r="38517" b="48240"/>
          <a:stretch/>
        </p:blipFill>
        <p:spPr>
          <a:xfrm>
            <a:off x="5477290" y="3148505"/>
            <a:ext cx="529324" cy="323165"/>
          </a:xfrm>
          <a:prstGeom prst="rect">
            <a:avLst/>
          </a:prstGeom>
        </p:spPr>
      </p:pic>
      <p:grpSp>
        <p:nvGrpSpPr>
          <p:cNvPr id="23" name="그룹 22"/>
          <p:cNvGrpSpPr/>
          <p:nvPr/>
        </p:nvGrpSpPr>
        <p:grpSpPr>
          <a:xfrm>
            <a:off x="6320523" y="2180402"/>
            <a:ext cx="3235145" cy="2354555"/>
            <a:chOff x="7774407" y="2168631"/>
            <a:chExt cx="3235145" cy="2354555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774407" y="2172119"/>
              <a:ext cx="1304177" cy="2351067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078584" y="2168631"/>
              <a:ext cx="1930968" cy="23491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198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653BA27-BD1F-FBA5-4F2D-72268D53544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C85895-4D70-DD17-6480-533C9D5F5B57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6C34B2B-F661-E6AF-AAEB-C4BE322C09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EE04D64C-F729-56FF-C143-9C2C84C647ED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3CC7DFF-424F-2B02-D60D-3A4D752A3203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8BCEA75-7943-59B0-6BD4-7AB0425B96F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순서도: 연결자 25">
              <a:extLst>
                <a:ext uri="{FF2B5EF4-FFF2-40B4-BE49-F238E27FC236}">
                  <a16:creationId xmlns:a16="http://schemas.microsoft.com/office/drawing/2014/main" id="{5C487E54-DB78-3838-F121-27B2E13DBC79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순서도: 연결자 26">
              <a:extLst>
                <a:ext uri="{FF2B5EF4-FFF2-40B4-BE49-F238E27FC236}">
                  <a16:creationId xmlns:a16="http://schemas.microsoft.com/office/drawing/2014/main" id="{85DBE6F3-A5B3-E9AD-E3ED-BCDC3A493219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순서도: 연결자 27">
              <a:extLst>
                <a:ext uri="{FF2B5EF4-FFF2-40B4-BE49-F238E27FC236}">
                  <a16:creationId xmlns:a16="http://schemas.microsoft.com/office/drawing/2014/main" id="{2199EAAD-ED5E-2BEC-236B-2922C441C76E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D01A9AB-778D-740F-238C-508A6235756E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수집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2B1418-EE53-25A6-A0C0-64135367D371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EE9523"/>
                  </a:solidFill>
                </a:rPr>
                <a:t>전처리</a:t>
              </a:r>
              <a:endParaRPr lang="ko-KR" altLang="en-US" sz="1500" dirty="0">
                <a:solidFill>
                  <a:srgbClr val="EE9523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39AC9A7-AC4E-0E2A-C8C6-975158167AFC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시각화</a:t>
              </a:r>
            </a:p>
          </p:txBody>
        </p:sp>
      </p:grpSp>
      <p:pic>
        <p:nvPicPr>
          <p:cNvPr id="5" name="object 4">
            <a:extLst>
              <a:ext uri="{FF2B5EF4-FFF2-40B4-BE49-F238E27FC236}">
                <a16:creationId xmlns:a16="http://schemas.microsoft.com/office/drawing/2014/main" id="{2B7577AE-94B7-5FAD-3D8E-19BAA98814E0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30352" y="4782311"/>
            <a:ext cx="11207496" cy="1662683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BF9E437E-8C4E-A108-A753-A2F006DC3065}"/>
              </a:ext>
            </a:extLst>
          </p:cNvPr>
          <p:cNvGrpSpPr/>
          <p:nvPr/>
        </p:nvGrpSpPr>
        <p:grpSpPr>
          <a:xfrm>
            <a:off x="530352" y="1269491"/>
            <a:ext cx="11207496" cy="3352800"/>
            <a:chOff x="530352" y="1269491"/>
            <a:chExt cx="11207496" cy="3352800"/>
          </a:xfrm>
          <a:solidFill>
            <a:schemeClr val="bg1"/>
          </a:solidFill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F542926-1253-2829-E48C-F556BAD5D7A1}"/>
                </a:ext>
              </a:extLst>
            </p:cNvPr>
            <p:cNvGrpSpPr/>
            <p:nvPr/>
          </p:nvGrpSpPr>
          <p:grpSpPr>
            <a:xfrm>
              <a:off x="530352" y="1884869"/>
              <a:ext cx="11207496" cy="2737422"/>
              <a:chOff x="530352" y="1884869"/>
              <a:chExt cx="11207496" cy="2737422"/>
            </a:xfrm>
            <a:grpFill/>
          </p:grpSpPr>
          <p:pic>
            <p:nvPicPr>
              <p:cNvPr id="35" name="object 3">
                <a:extLst>
                  <a:ext uri="{FF2B5EF4-FFF2-40B4-BE49-F238E27FC236}">
                    <a16:creationId xmlns:a16="http://schemas.microsoft.com/office/drawing/2014/main" id="{EC9AE3F5-CD95-3781-35DE-515E51EF456D}"/>
                  </a:ext>
                </a:extLst>
              </p:cNvPr>
              <p:cNvPicPr/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530352" y="2040635"/>
                <a:ext cx="11207496" cy="2581656"/>
              </a:xfrm>
              <a:prstGeom prst="roundRect">
                <a:avLst/>
              </a:prstGeom>
              <a:grpFill/>
            </p:spPr>
          </p:pic>
          <p:sp>
            <p:nvSpPr>
              <p:cNvPr id="36" name="직사각형 39">
                <a:extLst>
                  <a:ext uri="{FF2B5EF4-FFF2-40B4-BE49-F238E27FC236}">
                    <a16:creationId xmlns:a16="http://schemas.microsoft.com/office/drawing/2014/main" id="{BD0127A8-BEF3-E7A6-DF33-0241779C99CB}"/>
                  </a:ext>
                </a:extLst>
              </p:cNvPr>
              <p:cNvSpPr/>
              <p:nvPr/>
            </p:nvSpPr>
            <p:spPr>
              <a:xfrm>
                <a:off x="4781550" y="1884869"/>
                <a:ext cx="2638425" cy="32315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34" name="object 13">
              <a:extLst>
                <a:ext uri="{FF2B5EF4-FFF2-40B4-BE49-F238E27FC236}">
                  <a16:creationId xmlns:a16="http://schemas.microsoft.com/office/drawing/2014/main" id="{CABDDB63-E04E-7B56-2927-2A3023E0F4AA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956304" y="1269491"/>
              <a:ext cx="4285488" cy="2202179"/>
            </a:xfrm>
            <a:prstGeom prst="rect">
              <a:avLst/>
            </a:prstGeom>
          </p:spPr>
        </p:pic>
      </p:grpSp>
      <p:pic>
        <p:nvPicPr>
          <p:cNvPr id="37" name="그림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1237" y="5271020"/>
            <a:ext cx="1100533" cy="1033472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3272655" y="5656951"/>
            <a:ext cx="35872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/>
              <a:t>○ </a:t>
            </a:r>
            <a:r>
              <a:rPr lang="en-US" altLang="ko-KR" sz="1100" dirty="0" smtClean="0"/>
              <a:t>19</a:t>
            </a:r>
            <a:r>
              <a:rPr lang="ko-KR" altLang="en-US" sz="1100" dirty="0" smtClean="0"/>
              <a:t>년도 서울시 구 별 인구 수 </a:t>
            </a:r>
            <a:endParaRPr lang="en-US" altLang="ko-KR" sz="1100" dirty="0" smtClean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D475A3-F724-1454-66DD-453ECF79EAF8}"/>
              </a:ext>
            </a:extLst>
          </p:cNvPr>
          <p:cNvSpPr txBox="1"/>
          <p:nvPr/>
        </p:nvSpPr>
        <p:spPr>
          <a:xfrm>
            <a:off x="6875589" y="5179061"/>
            <a:ext cx="486225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수집</a:t>
            </a:r>
            <a:r>
              <a:rPr lang="en-US" altLang="ko-KR" sz="1100" dirty="0"/>
              <a:t>] </a:t>
            </a:r>
            <a:r>
              <a:rPr lang="ko-KR" altLang="en-US" sz="1100" dirty="0" smtClean="0"/>
              <a:t>서울 </a:t>
            </a:r>
            <a:r>
              <a:rPr lang="ko-KR" altLang="en-US" sz="1100" dirty="0" err="1" smtClean="0"/>
              <a:t>열린데이터</a:t>
            </a:r>
            <a:r>
              <a:rPr lang="ko-KR" altLang="en-US" sz="1100" dirty="0" smtClean="0"/>
              <a:t> 광장 사이트에서 </a:t>
            </a:r>
            <a:r>
              <a:rPr lang="ko-KR" altLang="en-US" sz="1100" dirty="0"/>
              <a:t>다운로드</a:t>
            </a:r>
            <a:endParaRPr lang="en-US" altLang="ko-KR" sz="1100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전처리</a:t>
            </a:r>
            <a:r>
              <a:rPr lang="en-US" altLang="ko-KR" sz="1100" dirty="0" smtClean="0"/>
              <a:t>] </a:t>
            </a:r>
            <a:r>
              <a:rPr lang="ko-KR" altLang="en-US" sz="1100" dirty="0" smtClean="0"/>
              <a:t>필요한 데이터만 추출 및 병합 </a:t>
            </a:r>
            <a:endParaRPr lang="en-US" altLang="ko-KR" sz="1100" dirty="0"/>
          </a:p>
          <a:p>
            <a:r>
              <a:rPr lang="ko-KR" altLang="en-US" sz="1100" dirty="0"/>
              <a:t>○</a:t>
            </a:r>
            <a:r>
              <a:rPr lang="en-US" altLang="ko-KR" sz="1100" dirty="0"/>
              <a:t> [</a:t>
            </a:r>
            <a:r>
              <a:rPr lang="ko-KR" altLang="en-US" sz="1100" dirty="0" err="1"/>
              <a:t>전처리</a:t>
            </a:r>
            <a:r>
              <a:rPr lang="ko-KR" altLang="en-US" sz="1100" dirty="0"/>
              <a:t> 상세</a:t>
            </a:r>
            <a:r>
              <a:rPr lang="en-US" altLang="ko-KR" sz="1100" dirty="0"/>
              <a:t>] </a:t>
            </a:r>
            <a:r>
              <a:rPr lang="ko-KR" altLang="en-US" sz="1100" dirty="0" smtClean="0"/>
              <a:t>구 별과 </a:t>
            </a:r>
            <a:r>
              <a:rPr lang="ko-KR" altLang="en-US" sz="1100" dirty="0"/>
              <a:t>총 인구수만 </a:t>
            </a:r>
            <a:r>
              <a:rPr lang="ko-KR" altLang="en-US" sz="1100" dirty="0" smtClean="0"/>
              <a:t>가져오기</a:t>
            </a:r>
            <a:endParaRPr lang="en-US" altLang="ko-KR" sz="1100" dirty="0" smtClean="0"/>
          </a:p>
          <a:p>
            <a:r>
              <a:rPr lang="ko-KR" altLang="en-US" sz="1100" dirty="0" smtClean="0"/>
              <a:t>○ </a:t>
            </a:r>
            <a:r>
              <a:rPr lang="en-US" altLang="ko-KR" sz="1100" dirty="0" smtClean="0"/>
              <a:t>[</a:t>
            </a:r>
            <a:r>
              <a:rPr lang="ko-KR" altLang="en-US" sz="1100" dirty="0" smtClean="0"/>
              <a:t>전처리 상세</a:t>
            </a:r>
            <a:r>
              <a:rPr lang="en-US" altLang="ko-KR" sz="1100" dirty="0"/>
              <a:t>] </a:t>
            </a:r>
            <a:r>
              <a:rPr lang="ko-KR" altLang="en-US" sz="1100" dirty="0" smtClean="0"/>
              <a:t>결과 값 합치기 </a:t>
            </a:r>
            <a:r>
              <a:rPr lang="ko-KR" altLang="en-US" sz="1100" dirty="0"/>
              <a:t>위해 </a:t>
            </a:r>
            <a:r>
              <a:rPr lang="en-US" altLang="ko-KR" sz="1100" dirty="0"/>
              <a:t>'</a:t>
            </a:r>
            <a:r>
              <a:rPr lang="ko-KR" altLang="en-US" sz="1100" dirty="0"/>
              <a:t>구별</a:t>
            </a:r>
            <a:r>
              <a:rPr lang="en-US" altLang="ko-KR" sz="1100" dirty="0"/>
              <a:t>' </a:t>
            </a:r>
            <a:r>
              <a:rPr lang="ko-KR" altLang="en-US" sz="1100" dirty="0"/>
              <a:t>열을 </a:t>
            </a:r>
            <a:r>
              <a:rPr lang="en-US" altLang="ko-KR" sz="1100" dirty="0"/>
              <a:t>'dong'</a:t>
            </a:r>
            <a:r>
              <a:rPr lang="ko-KR" altLang="en-US" sz="1100" dirty="0"/>
              <a:t>로 </a:t>
            </a:r>
            <a:r>
              <a:rPr lang="ko-KR" altLang="en-US" sz="1100" dirty="0" smtClean="0"/>
              <a:t>바꿈</a:t>
            </a:r>
            <a:endParaRPr lang="en-US" altLang="ko-KR" sz="1100" dirty="0" smtClean="0"/>
          </a:p>
          <a:p>
            <a:r>
              <a:rPr lang="ko-KR" altLang="en-US" sz="1100" dirty="0" smtClean="0"/>
              <a:t>○ </a:t>
            </a:r>
            <a:r>
              <a:rPr lang="en-US" altLang="ko-KR" sz="1100" dirty="0" smtClean="0"/>
              <a:t>[</a:t>
            </a:r>
            <a:r>
              <a:rPr lang="ko-KR" altLang="en-US" sz="1100" dirty="0" smtClean="0"/>
              <a:t>전처리 상세</a:t>
            </a:r>
            <a:r>
              <a:rPr lang="en-US" altLang="ko-KR" sz="1100" dirty="0"/>
              <a:t>] '</a:t>
            </a:r>
            <a:r>
              <a:rPr lang="ko-KR" altLang="en-US" sz="1100" dirty="0"/>
              <a:t>구별</a:t>
            </a:r>
            <a:r>
              <a:rPr lang="en-US" altLang="ko-KR" sz="1100" dirty="0"/>
              <a:t>' column</a:t>
            </a:r>
            <a:r>
              <a:rPr lang="ko-KR" altLang="en-US" sz="1100" dirty="0"/>
              <a:t>을 기준으로 합치고 </a:t>
            </a:r>
            <a:r>
              <a:rPr lang="en-US" altLang="ko-KR" sz="1100" dirty="0"/>
              <a:t>total </a:t>
            </a:r>
            <a:r>
              <a:rPr lang="ko-KR" altLang="en-US" sz="1100" dirty="0"/>
              <a:t>객체 생성</a:t>
            </a:r>
            <a:endParaRPr lang="en-US" altLang="ko-KR" sz="1100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54932" y="2214565"/>
            <a:ext cx="3899540" cy="2287071"/>
          </a:xfrm>
          <a:prstGeom prst="rect">
            <a:avLst/>
          </a:prstGeom>
        </p:spPr>
      </p:pic>
      <p:pic>
        <p:nvPicPr>
          <p:cNvPr id="41" name="object 11">
            <a:extLst>
              <a:ext uri="{FF2B5EF4-FFF2-40B4-BE49-F238E27FC236}">
                <a16:creationId xmlns:a16="http://schemas.microsoft.com/office/drawing/2014/main" id="{B5B08CCF-E6C9-0866-47DA-51B9AEC9B2C6}"/>
              </a:ext>
            </a:extLst>
          </p:cNvPr>
          <p:cNvPicPr/>
          <p:nvPr/>
        </p:nvPicPr>
        <p:blipFill rotWithShape="1">
          <a:blip r:embed="rId11" cstate="print"/>
          <a:srcRect l="29531" t="38670" r="38517" b="48240"/>
          <a:stretch/>
        </p:blipFill>
        <p:spPr>
          <a:xfrm>
            <a:off x="6252386" y="3270919"/>
            <a:ext cx="529324" cy="32316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79625" y="2208028"/>
            <a:ext cx="815225" cy="2266970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696248" y="2604972"/>
            <a:ext cx="1829055" cy="164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4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653BA27-BD1F-FBA5-4F2D-72268D53544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C85895-4D70-DD17-6480-533C9D5F5B57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6C34B2B-F661-E6AF-AAEB-C4BE322C09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EE04D64C-F729-56FF-C143-9C2C84C647ED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3CC7DFF-424F-2B02-D60D-3A4D752A3203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8BCEA75-7943-59B0-6BD4-7AB0425B96F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순서도: 연결자 25">
              <a:extLst>
                <a:ext uri="{FF2B5EF4-FFF2-40B4-BE49-F238E27FC236}">
                  <a16:creationId xmlns:a16="http://schemas.microsoft.com/office/drawing/2014/main" id="{5C487E54-DB78-3838-F121-27B2E13DBC79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순서도: 연결자 26">
              <a:extLst>
                <a:ext uri="{FF2B5EF4-FFF2-40B4-BE49-F238E27FC236}">
                  <a16:creationId xmlns:a16="http://schemas.microsoft.com/office/drawing/2014/main" id="{85DBE6F3-A5B3-E9AD-E3ED-BCDC3A493219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순서도: 연결자 27">
              <a:extLst>
                <a:ext uri="{FF2B5EF4-FFF2-40B4-BE49-F238E27FC236}">
                  <a16:creationId xmlns:a16="http://schemas.microsoft.com/office/drawing/2014/main" id="{2199EAAD-ED5E-2BEC-236B-2922C441C76E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D01A9AB-778D-740F-238C-508A6235756E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수집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2B1418-EE53-25A6-A0C0-64135367D371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EE9523"/>
                  </a:solidFill>
                </a:rPr>
                <a:t>전처리</a:t>
              </a:r>
              <a:endParaRPr lang="ko-KR" altLang="en-US" sz="1500" dirty="0">
                <a:solidFill>
                  <a:srgbClr val="EE9523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39AC9A7-AC4E-0E2A-C8C6-975158167AFC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시각화</a:t>
              </a:r>
            </a:p>
          </p:txBody>
        </p:sp>
      </p:grpSp>
      <p:pic>
        <p:nvPicPr>
          <p:cNvPr id="5" name="object 4">
            <a:extLst>
              <a:ext uri="{FF2B5EF4-FFF2-40B4-BE49-F238E27FC236}">
                <a16:creationId xmlns:a16="http://schemas.microsoft.com/office/drawing/2014/main" id="{3656CA14-83CE-8B10-A52B-099525AB3FDF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30352" y="4782311"/>
            <a:ext cx="11207496" cy="1662683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BF9E437E-8C4E-A108-A753-A2F006DC3065}"/>
              </a:ext>
            </a:extLst>
          </p:cNvPr>
          <p:cNvGrpSpPr/>
          <p:nvPr/>
        </p:nvGrpSpPr>
        <p:grpSpPr>
          <a:xfrm>
            <a:off x="530352" y="1269491"/>
            <a:ext cx="11207496" cy="3352800"/>
            <a:chOff x="530352" y="1269491"/>
            <a:chExt cx="11207496" cy="3352800"/>
          </a:xfrm>
          <a:solidFill>
            <a:schemeClr val="bg1"/>
          </a:solidFill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F542926-1253-2829-E48C-F556BAD5D7A1}"/>
                </a:ext>
              </a:extLst>
            </p:cNvPr>
            <p:cNvGrpSpPr/>
            <p:nvPr/>
          </p:nvGrpSpPr>
          <p:grpSpPr>
            <a:xfrm>
              <a:off x="530352" y="1884869"/>
              <a:ext cx="11207496" cy="2737422"/>
              <a:chOff x="530352" y="1884869"/>
              <a:chExt cx="11207496" cy="2737422"/>
            </a:xfrm>
            <a:grpFill/>
          </p:grpSpPr>
          <p:pic>
            <p:nvPicPr>
              <p:cNvPr id="35" name="object 3">
                <a:extLst>
                  <a:ext uri="{FF2B5EF4-FFF2-40B4-BE49-F238E27FC236}">
                    <a16:creationId xmlns:a16="http://schemas.microsoft.com/office/drawing/2014/main" id="{EC9AE3F5-CD95-3781-35DE-515E51EF456D}"/>
                  </a:ext>
                </a:extLst>
              </p:cNvPr>
              <p:cNvPicPr/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530352" y="2040635"/>
                <a:ext cx="11207496" cy="2581656"/>
              </a:xfrm>
              <a:prstGeom prst="roundRect">
                <a:avLst/>
              </a:prstGeom>
              <a:grpFill/>
            </p:spPr>
          </p:pic>
          <p:sp>
            <p:nvSpPr>
              <p:cNvPr id="36" name="직사각형 39">
                <a:extLst>
                  <a:ext uri="{FF2B5EF4-FFF2-40B4-BE49-F238E27FC236}">
                    <a16:creationId xmlns:a16="http://schemas.microsoft.com/office/drawing/2014/main" id="{BD0127A8-BEF3-E7A6-DF33-0241779C99CB}"/>
                  </a:ext>
                </a:extLst>
              </p:cNvPr>
              <p:cNvSpPr/>
              <p:nvPr/>
            </p:nvSpPr>
            <p:spPr>
              <a:xfrm>
                <a:off x="4781550" y="1884869"/>
                <a:ext cx="2638425" cy="32315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34" name="object 13">
              <a:extLst>
                <a:ext uri="{FF2B5EF4-FFF2-40B4-BE49-F238E27FC236}">
                  <a16:creationId xmlns:a16="http://schemas.microsoft.com/office/drawing/2014/main" id="{CABDDB63-E04E-7B56-2927-2A3023E0F4AA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956304" y="1269491"/>
              <a:ext cx="4285488" cy="2202179"/>
            </a:xfrm>
            <a:prstGeom prst="rect">
              <a:avLst/>
            </a:prstGeom>
          </p:spPr>
        </p:pic>
      </p:grpSp>
      <p:pic>
        <p:nvPicPr>
          <p:cNvPr id="37" name="그림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3829" y="5467426"/>
            <a:ext cx="2435131" cy="669589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3272655" y="5656951"/>
            <a:ext cx="35872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/>
              <a:t>○ </a:t>
            </a:r>
            <a:r>
              <a:rPr lang="en-US" altLang="ko-KR" sz="1100" dirty="0" smtClean="0"/>
              <a:t>21</a:t>
            </a:r>
            <a:r>
              <a:rPr lang="ko-KR" altLang="en-US" sz="1100" dirty="0" smtClean="0"/>
              <a:t>년도 서울시 구 별 장애인 편의 구역 현황</a:t>
            </a:r>
            <a:endParaRPr lang="en-US" altLang="ko-KR" sz="1100" dirty="0" smtClean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D475A3-F724-1454-66DD-453ECF79EAF8}"/>
              </a:ext>
            </a:extLst>
          </p:cNvPr>
          <p:cNvSpPr txBox="1"/>
          <p:nvPr/>
        </p:nvSpPr>
        <p:spPr>
          <a:xfrm>
            <a:off x="6875589" y="5179061"/>
            <a:ext cx="486225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수집</a:t>
            </a:r>
            <a:r>
              <a:rPr lang="en-US" altLang="ko-KR" sz="1100" dirty="0"/>
              <a:t>] </a:t>
            </a:r>
            <a:r>
              <a:rPr lang="ko-KR" altLang="en-US" sz="1100" dirty="0" smtClean="0"/>
              <a:t>서울특별시 빅데이터 캠퍼스 사이트에서 </a:t>
            </a:r>
            <a:r>
              <a:rPr lang="ko-KR" altLang="en-US" sz="1100" dirty="0"/>
              <a:t>다운로드</a:t>
            </a:r>
            <a:endParaRPr lang="en-US" altLang="ko-KR" sz="1100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전처리</a:t>
            </a:r>
            <a:r>
              <a:rPr lang="en-US" altLang="ko-KR" sz="1100" dirty="0" smtClean="0"/>
              <a:t>] </a:t>
            </a:r>
            <a:r>
              <a:rPr lang="ko-KR" altLang="en-US" sz="1100" dirty="0" smtClean="0"/>
              <a:t>데이터 제거 및 </a:t>
            </a:r>
            <a:r>
              <a:rPr lang="ko-KR" altLang="en-US" sz="1100" dirty="0" err="1" smtClean="0"/>
              <a:t>컬럼이름을</a:t>
            </a:r>
            <a:r>
              <a:rPr lang="ko-KR" altLang="en-US" sz="1100" dirty="0" smtClean="0"/>
              <a:t> </a:t>
            </a:r>
            <a:r>
              <a:rPr lang="en-US" altLang="ko-KR" sz="1100" dirty="0" err="1" smtClean="0"/>
              <a:t>int</a:t>
            </a:r>
            <a:r>
              <a:rPr lang="ko-KR" altLang="en-US" sz="1100" dirty="0" smtClean="0"/>
              <a:t>형 수치로 대체</a:t>
            </a:r>
            <a:endParaRPr lang="en-US" altLang="ko-KR" sz="1100" dirty="0"/>
          </a:p>
          <a:p>
            <a:r>
              <a:rPr lang="ko-KR" altLang="en-US" sz="1100" dirty="0"/>
              <a:t>○</a:t>
            </a:r>
            <a:r>
              <a:rPr lang="en-US" altLang="ko-KR" sz="1100" dirty="0"/>
              <a:t> [</a:t>
            </a:r>
            <a:r>
              <a:rPr lang="ko-KR" altLang="en-US" sz="1100" dirty="0" err="1"/>
              <a:t>전처리</a:t>
            </a:r>
            <a:r>
              <a:rPr lang="ko-KR" altLang="en-US" sz="1100" dirty="0"/>
              <a:t> 상세</a:t>
            </a:r>
            <a:r>
              <a:rPr lang="en-US" altLang="ko-KR" sz="1100" dirty="0"/>
              <a:t>] </a:t>
            </a:r>
            <a:r>
              <a:rPr lang="ko-KR" altLang="en-US" sz="1100" dirty="0" smtClean="0"/>
              <a:t>불</a:t>
            </a:r>
            <a:r>
              <a:rPr lang="en-US" altLang="ko-KR" sz="1100" dirty="0"/>
              <a:t> </a:t>
            </a:r>
            <a:r>
              <a:rPr lang="ko-KR" altLang="en-US" sz="1100" dirty="0" smtClean="0"/>
              <a:t>필요한 컬럼 </a:t>
            </a:r>
            <a:r>
              <a:rPr lang="en-US" altLang="ko-KR" sz="1100" dirty="0" smtClean="0"/>
              <a:t>‘</a:t>
            </a:r>
            <a:r>
              <a:rPr lang="ko-KR" altLang="en-US" sz="1100" dirty="0" smtClean="0"/>
              <a:t>동</a:t>
            </a:r>
            <a:r>
              <a:rPr lang="en-US" altLang="ko-KR" sz="1100" dirty="0" smtClean="0"/>
              <a:t>’</a:t>
            </a:r>
            <a:r>
              <a:rPr lang="ko-KR" altLang="en-US" sz="1100" dirty="0" smtClean="0"/>
              <a:t>제거</a:t>
            </a:r>
            <a:endParaRPr lang="en-US" altLang="ko-KR" sz="1100" dirty="0" smtClean="0"/>
          </a:p>
          <a:p>
            <a:r>
              <a:rPr lang="ko-KR" altLang="en-US" sz="1100" dirty="0" smtClean="0"/>
              <a:t>○ </a:t>
            </a:r>
            <a:r>
              <a:rPr lang="en-US" altLang="ko-KR" sz="1100" dirty="0" smtClean="0"/>
              <a:t>[</a:t>
            </a:r>
            <a:r>
              <a:rPr lang="ko-KR" altLang="en-US" sz="1100" dirty="0" smtClean="0"/>
              <a:t>전처리 상세</a:t>
            </a:r>
            <a:r>
              <a:rPr lang="en-US" altLang="ko-KR" sz="1100" dirty="0"/>
              <a:t>] </a:t>
            </a:r>
            <a:r>
              <a:rPr lang="ko-KR" altLang="en-US" sz="1100" dirty="0" err="1" smtClean="0"/>
              <a:t>주출입구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주차구역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장애인 승강기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장애인 화장실 점수 </a:t>
            </a:r>
            <a:endParaRPr lang="en-US" altLang="ko-KR" sz="1100" dirty="0" smtClean="0"/>
          </a:p>
          <a:p>
            <a:r>
              <a:rPr lang="en-US" altLang="ko-KR" sz="1100" dirty="0"/>
              <a:t> </a:t>
            </a:r>
            <a:r>
              <a:rPr lang="en-US" altLang="ko-KR" sz="1100" dirty="0" smtClean="0"/>
              <a:t>                     </a:t>
            </a:r>
            <a:r>
              <a:rPr lang="ko-KR" altLang="en-US" sz="1100" dirty="0" smtClean="0"/>
              <a:t>매기기</a:t>
            </a:r>
            <a:r>
              <a:rPr lang="en-US" altLang="ko-KR" sz="1100" dirty="0" smtClean="0"/>
              <a:t>(</a:t>
            </a:r>
            <a:r>
              <a:rPr lang="ko-KR" altLang="en-US" sz="1100" dirty="0" smtClean="0"/>
              <a:t>이용가능</a:t>
            </a:r>
            <a:r>
              <a:rPr lang="en-US" altLang="ko-KR" sz="1100" dirty="0" smtClean="0"/>
              <a:t>: 3, </a:t>
            </a:r>
            <a:r>
              <a:rPr lang="ko-KR" altLang="en-US" sz="1100" dirty="0" err="1" smtClean="0"/>
              <a:t>이용불편</a:t>
            </a:r>
            <a:r>
              <a:rPr lang="en-US" altLang="ko-KR" sz="1100" dirty="0" smtClean="0"/>
              <a:t>: 1, </a:t>
            </a:r>
            <a:r>
              <a:rPr lang="ko-KR" altLang="en-US" sz="1100" dirty="0" err="1" smtClean="0"/>
              <a:t>해당없음</a:t>
            </a:r>
            <a:r>
              <a:rPr lang="en-US" altLang="ko-KR" sz="1100" dirty="0" smtClean="0"/>
              <a:t>: 0</a:t>
            </a:r>
          </a:p>
        </p:txBody>
      </p:sp>
      <p:pic>
        <p:nvPicPr>
          <p:cNvPr id="40" name="object 11">
            <a:extLst>
              <a:ext uri="{FF2B5EF4-FFF2-40B4-BE49-F238E27FC236}">
                <a16:creationId xmlns:a16="http://schemas.microsoft.com/office/drawing/2014/main" id="{B5B08CCF-E6C9-0866-47DA-51B9AEC9B2C6}"/>
              </a:ext>
            </a:extLst>
          </p:cNvPr>
          <p:cNvPicPr/>
          <p:nvPr/>
        </p:nvPicPr>
        <p:blipFill rotWithShape="1">
          <a:blip r:embed="rId10" cstate="print"/>
          <a:srcRect l="29531" t="38670" r="38517" b="48240"/>
          <a:stretch/>
        </p:blipFill>
        <p:spPr>
          <a:xfrm>
            <a:off x="6255244" y="3267417"/>
            <a:ext cx="529324" cy="323165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40894" y="2212045"/>
            <a:ext cx="2048926" cy="230790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100773" y="2150527"/>
            <a:ext cx="2992503" cy="236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8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653BA27-BD1F-FBA5-4F2D-72268D53544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C85895-4D70-DD17-6480-533C9D5F5B57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6C34B2B-F661-E6AF-AAEB-C4BE322C09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EE04D64C-F729-56FF-C143-9C2C84C647ED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3CC7DFF-424F-2B02-D60D-3A4D752A3203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8BCEA75-7943-59B0-6BD4-7AB0425B96F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순서도: 연결자 25">
              <a:extLst>
                <a:ext uri="{FF2B5EF4-FFF2-40B4-BE49-F238E27FC236}">
                  <a16:creationId xmlns:a16="http://schemas.microsoft.com/office/drawing/2014/main" id="{5C487E54-DB78-3838-F121-27B2E13DBC79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순서도: 연결자 26">
              <a:extLst>
                <a:ext uri="{FF2B5EF4-FFF2-40B4-BE49-F238E27FC236}">
                  <a16:creationId xmlns:a16="http://schemas.microsoft.com/office/drawing/2014/main" id="{85DBE6F3-A5B3-E9AD-E3ED-BCDC3A493219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순서도: 연결자 27">
              <a:extLst>
                <a:ext uri="{FF2B5EF4-FFF2-40B4-BE49-F238E27FC236}">
                  <a16:creationId xmlns:a16="http://schemas.microsoft.com/office/drawing/2014/main" id="{2199EAAD-ED5E-2BEC-236B-2922C441C76E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D01A9AB-778D-740F-238C-508A6235756E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수집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2B1418-EE53-25A6-A0C0-64135367D371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EE9523"/>
                  </a:solidFill>
                </a:rPr>
                <a:t>전처리</a:t>
              </a:r>
              <a:endParaRPr lang="ko-KR" altLang="en-US" sz="1500" dirty="0">
                <a:solidFill>
                  <a:srgbClr val="EE9523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39AC9A7-AC4E-0E2A-C8C6-975158167AFC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시각화</a:t>
              </a:r>
            </a:p>
          </p:txBody>
        </p:sp>
      </p:grpSp>
      <p:pic>
        <p:nvPicPr>
          <p:cNvPr id="5" name="object 4">
            <a:extLst>
              <a:ext uri="{FF2B5EF4-FFF2-40B4-BE49-F238E27FC236}">
                <a16:creationId xmlns:a16="http://schemas.microsoft.com/office/drawing/2014/main" id="{6BC6D1BC-38ED-09DE-BABF-B73C1B143218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30352" y="4782311"/>
            <a:ext cx="11207496" cy="1662683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BF9E437E-8C4E-A108-A753-A2F006DC3065}"/>
              </a:ext>
            </a:extLst>
          </p:cNvPr>
          <p:cNvGrpSpPr/>
          <p:nvPr/>
        </p:nvGrpSpPr>
        <p:grpSpPr>
          <a:xfrm>
            <a:off x="530352" y="1269491"/>
            <a:ext cx="11207496" cy="3352800"/>
            <a:chOff x="530352" y="1269491"/>
            <a:chExt cx="11207496" cy="3352800"/>
          </a:xfrm>
          <a:solidFill>
            <a:schemeClr val="bg1"/>
          </a:solidFill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F542926-1253-2829-E48C-F556BAD5D7A1}"/>
                </a:ext>
              </a:extLst>
            </p:cNvPr>
            <p:cNvGrpSpPr/>
            <p:nvPr/>
          </p:nvGrpSpPr>
          <p:grpSpPr>
            <a:xfrm>
              <a:off x="530352" y="1884869"/>
              <a:ext cx="11207496" cy="2737422"/>
              <a:chOff x="530352" y="1884869"/>
              <a:chExt cx="11207496" cy="2737422"/>
            </a:xfrm>
            <a:grpFill/>
          </p:grpSpPr>
          <p:pic>
            <p:nvPicPr>
              <p:cNvPr id="35" name="object 3">
                <a:extLst>
                  <a:ext uri="{FF2B5EF4-FFF2-40B4-BE49-F238E27FC236}">
                    <a16:creationId xmlns:a16="http://schemas.microsoft.com/office/drawing/2014/main" id="{EC9AE3F5-CD95-3781-35DE-515E51EF456D}"/>
                  </a:ext>
                </a:extLst>
              </p:cNvPr>
              <p:cNvPicPr/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530352" y="2040635"/>
                <a:ext cx="11207496" cy="2581656"/>
              </a:xfrm>
              <a:prstGeom prst="roundRect">
                <a:avLst/>
              </a:prstGeom>
              <a:grpFill/>
            </p:spPr>
          </p:pic>
          <p:sp>
            <p:nvSpPr>
              <p:cNvPr id="36" name="직사각형 39">
                <a:extLst>
                  <a:ext uri="{FF2B5EF4-FFF2-40B4-BE49-F238E27FC236}">
                    <a16:creationId xmlns:a16="http://schemas.microsoft.com/office/drawing/2014/main" id="{BD0127A8-BEF3-E7A6-DF33-0241779C99CB}"/>
                  </a:ext>
                </a:extLst>
              </p:cNvPr>
              <p:cNvSpPr/>
              <p:nvPr/>
            </p:nvSpPr>
            <p:spPr>
              <a:xfrm>
                <a:off x="4781550" y="1884869"/>
                <a:ext cx="2638425" cy="32315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34" name="object 13">
              <a:extLst>
                <a:ext uri="{FF2B5EF4-FFF2-40B4-BE49-F238E27FC236}">
                  <a16:creationId xmlns:a16="http://schemas.microsoft.com/office/drawing/2014/main" id="{CABDDB63-E04E-7B56-2927-2A3023E0F4AA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956304" y="1269491"/>
              <a:ext cx="4285488" cy="2202179"/>
            </a:xfrm>
            <a:prstGeom prst="rect">
              <a:avLst/>
            </a:prstGeom>
          </p:spPr>
        </p:pic>
      </p:grpSp>
      <p:pic>
        <p:nvPicPr>
          <p:cNvPr id="37" name="그림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3829" y="5467426"/>
            <a:ext cx="2435131" cy="669589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3272655" y="5656951"/>
            <a:ext cx="35872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/>
              <a:t>○ </a:t>
            </a:r>
            <a:r>
              <a:rPr lang="en-US" altLang="ko-KR" sz="1100" dirty="0" smtClean="0"/>
              <a:t>21</a:t>
            </a:r>
            <a:r>
              <a:rPr lang="ko-KR" altLang="en-US" sz="1100" dirty="0" smtClean="0"/>
              <a:t>년도 서울시 구 별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관광지 내 장애인 편의시설</a:t>
            </a:r>
            <a:endParaRPr lang="en-US" altLang="ko-KR" sz="1100" dirty="0" smtClean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D475A3-F724-1454-66DD-453ECF79EAF8}"/>
              </a:ext>
            </a:extLst>
          </p:cNvPr>
          <p:cNvSpPr txBox="1"/>
          <p:nvPr/>
        </p:nvSpPr>
        <p:spPr>
          <a:xfrm>
            <a:off x="6875589" y="5179061"/>
            <a:ext cx="48622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 smtClean="0"/>
          </a:p>
          <a:p>
            <a:endParaRPr lang="en-US" altLang="ko-KR" sz="1100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수집</a:t>
            </a:r>
            <a:r>
              <a:rPr lang="en-US" altLang="ko-KR" sz="1100" dirty="0"/>
              <a:t>] </a:t>
            </a:r>
            <a:r>
              <a:rPr lang="ko-KR" altLang="en-US" sz="1100" dirty="0" smtClean="0"/>
              <a:t>서울특별시 빅데이터 캠퍼스 사이트에서 </a:t>
            </a:r>
            <a:r>
              <a:rPr lang="ko-KR" altLang="en-US" sz="1100" dirty="0"/>
              <a:t>다운로드</a:t>
            </a:r>
            <a:endParaRPr lang="en-US" altLang="ko-KR" sz="1100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전처리</a:t>
            </a:r>
            <a:r>
              <a:rPr lang="en-US" altLang="ko-KR" sz="1100" dirty="0" smtClean="0"/>
              <a:t>] </a:t>
            </a:r>
            <a:r>
              <a:rPr lang="ko-KR" altLang="en-US" sz="1100" dirty="0" smtClean="0"/>
              <a:t>데이터 제거 및 그룹화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추출</a:t>
            </a:r>
            <a:endParaRPr lang="en-US" altLang="ko-KR" sz="1100" dirty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0969" y="2315156"/>
            <a:ext cx="5204442" cy="2069632"/>
          </a:xfrm>
          <a:prstGeom prst="rect">
            <a:avLst/>
          </a:prstGeom>
        </p:spPr>
      </p:pic>
      <p:pic>
        <p:nvPicPr>
          <p:cNvPr id="40" name="object 11">
            <a:extLst>
              <a:ext uri="{FF2B5EF4-FFF2-40B4-BE49-F238E27FC236}">
                <a16:creationId xmlns:a16="http://schemas.microsoft.com/office/drawing/2014/main" id="{B5B08CCF-E6C9-0866-47DA-51B9AEC9B2C6}"/>
              </a:ext>
            </a:extLst>
          </p:cNvPr>
          <p:cNvPicPr/>
          <p:nvPr/>
        </p:nvPicPr>
        <p:blipFill rotWithShape="1">
          <a:blip r:embed="rId11" cstate="print"/>
          <a:srcRect l="29531" t="38670" r="38517" b="48240"/>
          <a:stretch/>
        </p:blipFill>
        <p:spPr>
          <a:xfrm>
            <a:off x="6036028" y="3188389"/>
            <a:ext cx="529324" cy="323165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15969" y="2213291"/>
            <a:ext cx="1857634" cy="217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8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653BA27-BD1F-FBA5-4F2D-72268D53544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C85895-4D70-DD17-6480-533C9D5F5B57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6C34B2B-F661-E6AF-AAEB-C4BE322C09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EE04D64C-F729-56FF-C143-9C2C84C647ED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3CC7DFF-424F-2B02-D60D-3A4D752A3203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8BCEA75-7943-59B0-6BD4-7AB0425B96F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순서도: 연결자 25">
              <a:extLst>
                <a:ext uri="{FF2B5EF4-FFF2-40B4-BE49-F238E27FC236}">
                  <a16:creationId xmlns:a16="http://schemas.microsoft.com/office/drawing/2014/main" id="{5C487E54-DB78-3838-F121-27B2E13DBC79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순서도: 연결자 26">
              <a:extLst>
                <a:ext uri="{FF2B5EF4-FFF2-40B4-BE49-F238E27FC236}">
                  <a16:creationId xmlns:a16="http://schemas.microsoft.com/office/drawing/2014/main" id="{85DBE6F3-A5B3-E9AD-E3ED-BCDC3A493219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순서도: 연결자 27">
              <a:extLst>
                <a:ext uri="{FF2B5EF4-FFF2-40B4-BE49-F238E27FC236}">
                  <a16:creationId xmlns:a16="http://schemas.microsoft.com/office/drawing/2014/main" id="{2199EAAD-ED5E-2BEC-236B-2922C441C76E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D01A9AB-778D-740F-238C-508A6235756E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수집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2B1418-EE53-25A6-A0C0-64135367D371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EE9523"/>
                  </a:solidFill>
                </a:rPr>
                <a:t>전처리</a:t>
              </a:r>
              <a:endParaRPr lang="ko-KR" altLang="en-US" sz="1500" dirty="0">
                <a:solidFill>
                  <a:srgbClr val="EE9523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39AC9A7-AC4E-0E2A-C8C6-975158167AFC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시각화</a:t>
              </a:r>
            </a:p>
          </p:txBody>
        </p:sp>
      </p:grpSp>
      <p:pic>
        <p:nvPicPr>
          <p:cNvPr id="5" name="object 4">
            <a:extLst>
              <a:ext uri="{FF2B5EF4-FFF2-40B4-BE49-F238E27FC236}">
                <a16:creationId xmlns:a16="http://schemas.microsoft.com/office/drawing/2014/main" id="{C3B3CD3F-CE1B-F599-9056-21B02C77F9CC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30352" y="4782311"/>
            <a:ext cx="11207496" cy="1662683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BF9E437E-8C4E-A108-A753-A2F006DC3065}"/>
              </a:ext>
            </a:extLst>
          </p:cNvPr>
          <p:cNvGrpSpPr/>
          <p:nvPr/>
        </p:nvGrpSpPr>
        <p:grpSpPr>
          <a:xfrm>
            <a:off x="530352" y="1269491"/>
            <a:ext cx="11207496" cy="3352800"/>
            <a:chOff x="530352" y="1269491"/>
            <a:chExt cx="11207496" cy="3352800"/>
          </a:xfrm>
          <a:solidFill>
            <a:schemeClr val="bg1"/>
          </a:solidFill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F542926-1253-2829-E48C-F556BAD5D7A1}"/>
                </a:ext>
              </a:extLst>
            </p:cNvPr>
            <p:cNvGrpSpPr/>
            <p:nvPr/>
          </p:nvGrpSpPr>
          <p:grpSpPr>
            <a:xfrm>
              <a:off x="530352" y="1884869"/>
              <a:ext cx="11207496" cy="2737422"/>
              <a:chOff x="530352" y="1884869"/>
              <a:chExt cx="11207496" cy="2737422"/>
            </a:xfrm>
            <a:grpFill/>
          </p:grpSpPr>
          <p:pic>
            <p:nvPicPr>
              <p:cNvPr id="35" name="object 3">
                <a:extLst>
                  <a:ext uri="{FF2B5EF4-FFF2-40B4-BE49-F238E27FC236}">
                    <a16:creationId xmlns:a16="http://schemas.microsoft.com/office/drawing/2014/main" id="{EC9AE3F5-CD95-3781-35DE-515E51EF456D}"/>
                  </a:ext>
                </a:extLst>
              </p:cNvPr>
              <p:cNvPicPr/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530352" y="2040635"/>
                <a:ext cx="11207496" cy="2581656"/>
              </a:xfrm>
              <a:prstGeom prst="roundRect">
                <a:avLst/>
              </a:prstGeom>
              <a:grpFill/>
            </p:spPr>
          </p:pic>
          <p:sp>
            <p:nvSpPr>
              <p:cNvPr id="36" name="직사각형 39">
                <a:extLst>
                  <a:ext uri="{FF2B5EF4-FFF2-40B4-BE49-F238E27FC236}">
                    <a16:creationId xmlns:a16="http://schemas.microsoft.com/office/drawing/2014/main" id="{BD0127A8-BEF3-E7A6-DF33-0241779C99CB}"/>
                  </a:ext>
                </a:extLst>
              </p:cNvPr>
              <p:cNvSpPr/>
              <p:nvPr/>
            </p:nvSpPr>
            <p:spPr>
              <a:xfrm>
                <a:off x="4781550" y="1884869"/>
                <a:ext cx="2638425" cy="32315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34" name="object 13">
              <a:extLst>
                <a:ext uri="{FF2B5EF4-FFF2-40B4-BE49-F238E27FC236}">
                  <a16:creationId xmlns:a16="http://schemas.microsoft.com/office/drawing/2014/main" id="{CABDDB63-E04E-7B56-2927-2A3023E0F4AA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956304" y="1269491"/>
              <a:ext cx="4285488" cy="2202179"/>
            </a:xfrm>
            <a:prstGeom prst="rect">
              <a:avLst/>
            </a:prstGeom>
          </p:spPr>
        </p:pic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1462" y="5422651"/>
            <a:ext cx="1653651" cy="753705"/>
          </a:xfrm>
          <a:prstGeom prst="rect">
            <a:avLst/>
          </a:prstGeom>
        </p:spPr>
      </p:pic>
      <p:sp>
        <p:nvSpPr>
          <p:cNvPr id="37" name="직사각형 36"/>
          <p:cNvSpPr/>
          <p:nvPr/>
        </p:nvSpPr>
        <p:spPr>
          <a:xfrm>
            <a:off x="3272655" y="5656951"/>
            <a:ext cx="358723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/>
              <a:t>○ </a:t>
            </a:r>
            <a:r>
              <a:rPr lang="en-US" altLang="ko-KR" sz="1100" dirty="0" smtClean="0"/>
              <a:t>15~19</a:t>
            </a:r>
            <a:r>
              <a:rPr lang="ko-KR" altLang="en-US" sz="1100" dirty="0" smtClean="0"/>
              <a:t>년도 서울시 </a:t>
            </a:r>
            <a:r>
              <a:rPr lang="ko-KR" altLang="en-US" sz="1100" dirty="0"/>
              <a:t>장애인전용주차구역 불법주차 </a:t>
            </a:r>
            <a:endParaRPr lang="en-US" altLang="ko-KR" sz="1100" dirty="0" smtClean="0"/>
          </a:p>
          <a:p>
            <a:r>
              <a:rPr lang="en-US" altLang="ko-KR" sz="1100" dirty="0" smtClean="0"/>
              <a:t>    </a:t>
            </a:r>
            <a:r>
              <a:rPr lang="ko-KR" altLang="en-US" sz="1100" dirty="0" smtClean="0"/>
              <a:t>적발 </a:t>
            </a:r>
            <a:r>
              <a:rPr lang="ko-KR" altLang="en-US" sz="1100" dirty="0"/>
              <a:t>건수</a:t>
            </a:r>
            <a:r>
              <a:rPr lang="en-US" altLang="ko-KR" sz="1100" dirty="0" smtClean="0"/>
              <a:t>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AD475A3-F724-1454-66DD-453ECF79EAF8}"/>
              </a:ext>
            </a:extLst>
          </p:cNvPr>
          <p:cNvSpPr txBox="1"/>
          <p:nvPr/>
        </p:nvSpPr>
        <p:spPr>
          <a:xfrm>
            <a:off x="6875589" y="5179061"/>
            <a:ext cx="4862259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수집</a:t>
            </a:r>
            <a:r>
              <a:rPr lang="en-US" altLang="ko-KR" sz="1100" dirty="0"/>
              <a:t>] </a:t>
            </a:r>
            <a:r>
              <a:rPr lang="ko-KR" altLang="en-US" sz="1100" dirty="0" err="1" smtClean="0"/>
              <a:t>더인디고</a:t>
            </a:r>
            <a:r>
              <a:rPr lang="ko-KR" altLang="en-US" sz="1100" dirty="0" smtClean="0"/>
              <a:t> 사이트에서 인용</a:t>
            </a:r>
            <a:endParaRPr lang="en-US" altLang="ko-KR" sz="1100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전처리</a:t>
            </a:r>
            <a:r>
              <a:rPr lang="en-US" altLang="ko-KR" sz="1100" dirty="0" smtClean="0"/>
              <a:t>] </a:t>
            </a:r>
            <a:r>
              <a:rPr lang="ko-KR" altLang="en-US" sz="1100" dirty="0" smtClean="0"/>
              <a:t>데이터 </a:t>
            </a:r>
            <a:r>
              <a:rPr lang="ko-KR" altLang="en-US" sz="1100" dirty="0" err="1" smtClean="0"/>
              <a:t>테이블화</a:t>
            </a:r>
            <a:endParaRPr lang="en-US" altLang="ko-KR" sz="1100" dirty="0" smtClean="0"/>
          </a:p>
          <a:p>
            <a:r>
              <a:rPr lang="ko-KR" altLang="en-US" sz="1100" dirty="0" smtClean="0"/>
              <a:t>○</a:t>
            </a:r>
            <a:r>
              <a:rPr lang="en-US" altLang="ko-KR" sz="1100" dirty="0" smtClean="0"/>
              <a:t> </a:t>
            </a:r>
            <a:r>
              <a:rPr lang="en-US" altLang="ko-KR" sz="1100" dirty="0"/>
              <a:t>[</a:t>
            </a:r>
            <a:r>
              <a:rPr lang="ko-KR" altLang="en-US" sz="1100" dirty="0" err="1"/>
              <a:t>전처리</a:t>
            </a:r>
            <a:r>
              <a:rPr lang="ko-KR" altLang="en-US" sz="1100" dirty="0"/>
              <a:t> 상세</a:t>
            </a:r>
            <a:r>
              <a:rPr lang="en-US" altLang="ko-KR" sz="1100" dirty="0"/>
              <a:t>] </a:t>
            </a:r>
            <a:r>
              <a:rPr lang="ko-KR" altLang="en-US" sz="1100" dirty="0" smtClean="0"/>
              <a:t>불필요한 컬럼 제거</a:t>
            </a:r>
            <a:endParaRPr lang="en-US" altLang="ko-KR" sz="1100" dirty="0" smtClean="0"/>
          </a:p>
          <a:p>
            <a:r>
              <a:rPr lang="ko-KR" altLang="en-US" sz="1100" dirty="0" smtClean="0"/>
              <a:t>○ </a:t>
            </a:r>
            <a:r>
              <a:rPr lang="en-US" altLang="ko-KR" sz="1100" dirty="0" smtClean="0"/>
              <a:t>[</a:t>
            </a:r>
            <a:r>
              <a:rPr lang="ko-KR" altLang="en-US" sz="1100" dirty="0"/>
              <a:t>전처리 상세</a:t>
            </a:r>
            <a:r>
              <a:rPr lang="en-US" altLang="ko-KR" sz="1100" dirty="0" smtClean="0"/>
              <a:t>] </a:t>
            </a:r>
            <a:r>
              <a:rPr lang="ko-KR" altLang="en-US" sz="1100" dirty="0" smtClean="0"/>
              <a:t>데이터 그룹화</a:t>
            </a:r>
            <a:r>
              <a:rPr lang="en-US" altLang="ko-KR" sz="1100" dirty="0" smtClean="0"/>
              <a:t>(‘</a:t>
            </a:r>
            <a:r>
              <a:rPr lang="ko-KR" altLang="en-US" sz="1100" dirty="0" smtClean="0"/>
              <a:t>구별</a:t>
            </a:r>
            <a:r>
              <a:rPr lang="en-US" altLang="ko-KR" sz="1100" dirty="0" smtClean="0"/>
              <a:t>’, ‘</a:t>
            </a:r>
            <a:r>
              <a:rPr lang="ko-KR" altLang="en-US" sz="1100" dirty="0" smtClean="0"/>
              <a:t>서브카테고리명</a:t>
            </a:r>
            <a:r>
              <a:rPr lang="en-US" altLang="ko-KR" sz="1100" dirty="0" smtClean="0"/>
              <a:t>’)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7151" y="2639360"/>
            <a:ext cx="4534533" cy="1228896"/>
          </a:xfrm>
          <a:prstGeom prst="rect">
            <a:avLst/>
          </a:prstGeom>
        </p:spPr>
      </p:pic>
      <p:pic>
        <p:nvPicPr>
          <p:cNvPr id="39" name="object 11">
            <a:extLst>
              <a:ext uri="{FF2B5EF4-FFF2-40B4-BE49-F238E27FC236}">
                <a16:creationId xmlns:a16="http://schemas.microsoft.com/office/drawing/2014/main" id="{B5B08CCF-E6C9-0866-47DA-51B9AEC9B2C6}"/>
              </a:ext>
            </a:extLst>
          </p:cNvPr>
          <p:cNvPicPr/>
          <p:nvPr/>
        </p:nvPicPr>
        <p:blipFill rotWithShape="1">
          <a:blip r:embed="rId11" cstate="print"/>
          <a:srcRect l="29531" t="38670" r="38517" b="48240"/>
          <a:stretch/>
        </p:blipFill>
        <p:spPr>
          <a:xfrm>
            <a:off x="5831338" y="3148505"/>
            <a:ext cx="529324" cy="32316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55641" y="2633353"/>
            <a:ext cx="1162212" cy="1676634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61897" y="2385668"/>
            <a:ext cx="905001" cy="1924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02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E8B9176-1677-0708-25AB-49F7E2DE7FA3}"/>
              </a:ext>
            </a:extLst>
          </p:cNvPr>
          <p:cNvSpPr/>
          <p:nvPr/>
        </p:nvSpPr>
        <p:spPr>
          <a:xfrm>
            <a:off x="51285" y="-1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DAF4316-75F1-9E60-AE6D-8056C550DF32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B27DD16-6EB5-6E88-156B-689E71004F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37CC9637-AD59-E98B-2AA4-BBA6CFC2ED83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1" name="그룹 10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9" name="그림 18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6"/>
          <a:srcRect b="1953"/>
          <a:stretch/>
        </p:blipFill>
        <p:spPr>
          <a:xfrm>
            <a:off x="652211" y="2783812"/>
            <a:ext cx="4391386" cy="3494552"/>
          </a:xfrm>
          <a:prstGeom prst="rect">
            <a:avLst/>
          </a:prstGeom>
          <a:ln w="19050">
            <a:solidFill>
              <a:srgbClr val="EE9523"/>
            </a:solidFill>
          </a:ln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28A99067-4763-33F2-7222-BD97C6953C4C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FB4EE996-8A75-AE7C-DA2B-A3ABD039E27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순서도: 연결자 26">
              <a:extLst>
                <a:ext uri="{FF2B5EF4-FFF2-40B4-BE49-F238E27FC236}">
                  <a16:creationId xmlns:a16="http://schemas.microsoft.com/office/drawing/2014/main" id="{75542EBE-4DD1-D69A-C3DC-41832B00DD9C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순서도: 연결자 27">
              <a:extLst>
                <a:ext uri="{FF2B5EF4-FFF2-40B4-BE49-F238E27FC236}">
                  <a16:creationId xmlns:a16="http://schemas.microsoft.com/office/drawing/2014/main" id="{94817DD7-3BCA-0DD5-C87B-1557F3FE4CF3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순서도: 연결자 28">
              <a:extLst>
                <a:ext uri="{FF2B5EF4-FFF2-40B4-BE49-F238E27FC236}">
                  <a16:creationId xmlns:a16="http://schemas.microsoft.com/office/drawing/2014/main" id="{E5A7C818-6686-5588-A49C-A64157A562ED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BEA21C0-83DC-D9F9-D16E-835B0EC4DB06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수집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CC20669-259C-6BCB-9C87-C8892998AE64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BFBFBF"/>
                  </a:solidFill>
                </a:rPr>
                <a:t>전처리</a:t>
              </a:r>
              <a:endParaRPr lang="ko-KR" altLang="en-US" sz="1500" dirty="0">
                <a:solidFill>
                  <a:srgbClr val="BFBFBF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85C72BA-A18B-ED47-46DD-DCDE3BDE45E8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시각화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968473A-F24A-E609-72D2-19908A7A24E8}"/>
              </a:ext>
            </a:extLst>
          </p:cNvPr>
          <p:cNvSpPr txBox="1"/>
          <p:nvPr/>
        </p:nvSpPr>
        <p:spPr>
          <a:xfrm>
            <a:off x="6123056" y="2278658"/>
            <a:ext cx="279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 err="1"/>
              <a:t>저상버스</a:t>
            </a:r>
            <a:r>
              <a:rPr lang="ko-KR" altLang="en-US" dirty="0"/>
              <a:t> </a:t>
            </a:r>
            <a:r>
              <a:rPr lang="ko-KR" altLang="en-US" dirty="0" err="1" smtClean="0"/>
              <a:t>도입률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FB894CE-4959-61FB-6B95-6708C97B74D2}"/>
              </a:ext>
            </a:extLst>
          </p:cNvPr>
          <p:cNvSpPr txBox="1"/>
          <p:nvPr/>
        </p:nvSpPr>
        <p:spPr>
          <a:xfrm>
            <a:off x="535783" y="2369294"/>
            <a:ext cx="3635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휠체어 리프트 설치 비율</a:t>
            </a:r>
            <a:r>
              <a:rPr lang="en-US" altLang="ko-KR" dirty="0"/>
              <a:t>]</a:t>
            </a:r>
            <a:endParaRPr lang="ko-KR" altLang="en-US" dirty="0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4725" y="2781167"/>
            <a:ext cx="4400836" cy="3497198"/>
          </a:xfrm>
          <a:prstGeom prst="rect">
            <a:avLst/>
          </a:prstGeom>
          <a:ln w="19050">
            <a:solidFill>
              <a:srgbClr val="EE9523"/>
            </a:solidFill>
          </a:ln>
        </p:spPr>
      </p:pic>
      <p:grpSp>
        <p:nvGrpSpPr>
          <p:cNvPr id="17" name="그룹 16"/>
          <p:cNvGrpSpPr/>
          <p:nvPr/>
        </p:nvGrpSpPr>
        <p:grpSpPr>
          <a:xfrm>
            <a:off x="6235274" y="3450579"/>
            <a:ext cx="4410287" cy="1541382"/>
            <a:chOff x="6235274" y="3450579"/>
            <a:chExt cx="4410287" cy="1541382"/>
          </a:xfrm>
        </p:grpSpPr>
        <p:sp>
          <p:nvSpPr>
            <p:cNvPr id="12" name="자유형 11"/>
            <p:cNvSpPr/>
            <p:nvPr/>
          </p:nvSpPr>
          <p:spPr>
            <a:xfrm>
              <a:off x="6235274" y="3636630"/>
              <a:ext cx="4410287" cy="1355331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EE9523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lvl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400" dirty="0" smtClean="0">
                  <a:solidFill>
                    <a:schemeClr val="tx1"/>
                  </a:solidFill>
                </a:rPr>
                <a:t>⑦ </a:t>
              </a:r>
              <a:r>
                <a:rPr lang="ko-KR" altLang="en-US" sz="1400" dirty="0">
                  <a:solidFill>
                    <a:schemeClr val="tx1"/>
                  </a:solidFill>
                </a:rPr>
                <a:t>노선버스 운송사업자가 대통령령으로 정하는 </a:t>
              </a:r>
              <a:r>
                <a:rPr lang="ko-KR" altLang="en-US" sz="1400" dirty="0" err="1">
                  <a:solidFill>
                    <a:schemeClr val="tx1"/>
                  </a:solidFill>
                </a:rPr>
                <a:t>운행형태에</a:t>
              </a:r>
              <a:r>
                <a:rPr lang="ko-KR" altLang="en-US" sz="1400" dirty="0">
                  <a:solidFill>
                    <a:schemeClr val="tx1"/>
                  </a:solidFill>
                </a:rPr>
                <a:t> 사용되는 버스를 「여객자동차 운수사업법」 제</a:t>
              </a:r>
              <a:r>
                <a:rPr lang="en-US" altLang="ko-KR" sz="1400" dirty="0">
                  <a:solidFill>
                    <a:schemeClr val="tx1"/>
                  </a:solidFill>
                </a:rPr>
                <a:t>84</a:t>
              </a:r>
              <a:r>
                <a:rPr lang="ko-KR" altLang="en-US" sz="1400" dirty="0">
                  <a:solidFill>
                    <a:schemeClr val="tx1"/>
                  </a:solidFill>
                </a:rPr>
                <a:t>조제</a:t>
              </a:r>
              <a:r>
                <a:rPr lang="en-US" altLang="ko-KR" sz="1400" dirty="0">
                  <a:solidFill>
                    <a:schemeClr val="tx1"/>
                  </a:solidFill>
                </a:rPr>
                <a:t>2</a:t>
              </a:r>
              <a:r>
                <a:rPr lang="ko-KR" altLang="en-US" sz="1400" dirty="0">
                  <a:solidFill>
                    <a:schemeClr val="tx1"/>
                  </a:solidFill>
                </a:rPr>
                <a:t>항에 따라 </a:t>
              </a:r>
              <a:r>
                <a:rPr lang="ko-KR" altLang="en-US" sz="1400" dirty="0" err="1">
                  <a:solidFill>
                    <a:schemeClr val="tx1"/>
                  </a:solidFill>
                </a:rPr>
                <a:t>대폐차하는</a:t>
              </a:r>
              <a:r>
                <a:rPr lang="ko-KR" altLang="en-US" sz="1400" dirty="0">
                  <a:solidFill>
                    <a:schemeClr val="tx1"/>
                  </a:solidFill>
                </a:rPr>
                <a:t> 경우에는 </a:t>
              </a:r>
              <a:r>
                <a:rPr lang="ko-KR" altLang="en-US" sz="1400" dirty="0" err="1">
                  <a:solidFill>
                    <a:schemeClr val="tx1"/>
                  </a:solidFill>
                </a:rPr>
                <a:t>저상버스로</a:t>
              </a:r>
              <a:r>
                <a:rPr lang="ko-KR" altLang="en-US" sz="1400" dirty="0">
                  <a:solidFill>
                    <a:schemeClr val="tx1"/>
                  </a:solidFill>
                </a:rPr>
                <a:t> 도입하여야 한다</a:t>
              </a:r>
              <a:r>
                <a:rPr lang="en-US" altLang="ko-KR" sz="1400" dirty="0">
                  <a:solidFill>
                    <a:schemeClr val="tx1"/>
                  </a:solidFill>
                </a:rPr>
                <a:t>. </a:t>
              </a:r>
            </a:p>
            <a:p>
              <a:pPr lvl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400" dirty="0">
                  <a:solidFill>
                    <a:schemeClr val="tx1"/>
                  </a:solidFill>
                </a:rPr>
                <a:t>&lt;</a:t>
              </a:r>
              <a:r>
                <a:rPr lang="ko-KR" altLang="en-US" sz="1400" dirty="0">
                  <a:solidFill>
                    <a:schemeClr val="tx1"/>
                  </a:solidFill>
                </a:rPr>
                <a:t>신설 </a:t>
              </a:r>
              <a:r>
                <a:rPr lang="en-US" altLang="ko-KR" sz="1400" dirty="0">
                  <a:solidFill>
                    <a:schemeClr val="tx1"/>
                  </a:solidFill>
                </a:rPr>
                <a:t>2022. 1. 18.&gt;</a:t>
              </a:r>
              <a:endParaRPr lang="ko-KR" altLang="en-US" sz="1400" kern="1200" dirty="0">
                <a:solidFill>
                  <a:schemeClr val="tx1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6801716" y="3450579"/>
              <a:ext cx="3277401" cy="308275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  <a:solidFill>
              <a:schemeClr val="bg1"/>
            </a:solidFill>
            <a:ln w="19050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lvl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400" dirty="0">
                  <a:solidFill>
                    <a:schemeClr val="tx1"/>
                  </a:solidFill>
                </a:rPr>
                <a:t> 제</a:t>
              </a:r>
              <a:r>
                <a:rPr lang="en-US" altLang="ko-KR" sz="1400" dirty="0">
                  <a:solidFill>
                    <a:schemeClr val="tx1"/>
                  </a:solidFill>
                </a:rPr>
                <a:t>14</a:t>
              </a:r>
              <a:r>
                <a:rPr lang="ko-KR" altLang="en-US" sz="1400" dirty="0">
                  <a:solidFill>
                    <a:schemeClr val="tx1"/>
                  </a:solidFill>
                </a:rPr>
                <a:t>조</a:t>
              </a:r>
              <a:r>
                <a:rPr lang="en-US" altLang="ko-KR" sz="1400" dirty="0">
                  <a:solidFill>
                    <a:schemeClr val="tx1"/>
                  </a:solidFill>
                </a:rPr>
                <a:t>(</a:t>
              </a:r>
              <a:r>
                <a:rPr lang="ko-KR" altLang="en-US" sz="1400" dirty="0" err="1">
                  <a:solidFill>
                    <a:schemeClr val="tx1"/>
                  </a:solidFill>
                </a:rPr>
                <a:t>노선버스의</a:t>
              </a:r>
              <a:r>
                <a:rPr lang="ko-KR" altLang="en-US" sz="1400" dirty="0">
                  <a:solidFill>
                    <a:schemeClr val="tx1"/>
                  </a:solidFill>
                </a:rPr>
                <a:t> 이용 보장 등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)</a:t>
              </a:r>
              <a:endParaRPr lang="en-US" altLang="ko-KR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553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6C83D2A-7CB6-9B5F-D3A9-8D20493AB5B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8ECF54C-6DF9-FBC6-0B86-174074CBFA04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D83853F-E97E-5C0E-39F1-919229AAFF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6D74E9F4-3ABD-86D4-8050-E3CA3F815E32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B68546E0-B755-D3F9-9DA0-A7341AA0C7C8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4E7A922E-4207-AEBC-065D-BAB49C412E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순서도: 연결자 12">
              <a:extLst>
                <a:ext uri="{FF2B5EF4-FFF2-40B4-BE49-F238E27FC236}">
                  <a16:creationId xmlns:a16="http://schemas.microsoft.com/office/drawing/2014/main" id="{72949D50-D5B9-793B-150A-746C7AF6B85B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순서도: 연결자 13">
              <a:extLst>
                <a:ext uri="{FF2B5EF4-FFF2-40B4-BE49-F238E27FC236}">
                  <a16:creationId xmlns:a16="http://schemas.microsoft.com/office/drawing/2014/main" id="{2975A9E9-AA34-F45D-F6F8-7901639B2EED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순서도: 연결자 19">
              <a:extLst>
                <a:ext uri="{FF2B5EF4-FFF2-40B4-BE49-F238E27FC236}">
                  <a16:creationId xmlns:a16="http://schemas.microsoft.com/office/drawing/2014/main" id="{0C3682BA-C5A9-49A5-5D32-85D4BB4E4F69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0FFAC0-F68D-09F7-4944-C2F129FC25DB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수집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1BAB52F-B92D-347A-547B-C1F18551B6B9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BFBFBF"/>
                  </a:solidFill>
                </a:rPr>
                <a:t>전처리</a:t>
              </a:r>
              <a:endParaRPr lang="ko-KR" altLang="en-US" sz="1500" dirty="0">
                <a:solidFill>
                  <a:srgbClr val="BFBFBF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49F657-410C-BF4A-ACA1-F1CA3A1E851F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시각화</a:t>
              </a:r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6"/>
          <a:srcRect l="1167"/>
          <a:stretch/>
        </p:blipFill>
        <p:spPr>
          <a:xfrm>
            <a:off x="406636" y="2728133"/>
            <a:ext cx="4845655" cy="3623459"/>
          </a:xfrm>
          <a:prstGeom prst="rect">
            <a:avLst/>
          </a:prstGeom>
          <a:ln w="19050">
            <a:solidFill>
              <a:srgbClr val="EE9523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3EE66D3-57DE-5B9D-C1D6-A2877FAB5DC8}"/>
              </a:ext>
            </a:extLst>
          </p:cNvPr>
          <p:cNvSpPr txBox="1"/>
          <p:nvPr/>
        </p:nvSpPr>
        <p:spPr>
          <a:xfrm>
            <a:off x="279371" y="2237379"/>
            <a:ext cx="4126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/>
              <a:t>[15~19</a:t>
            </a:r>
            <a:r>
              <a:rPr lang="ko-KR" altLang="en-US" dirty="0" smtClean="0"/>
              <a:t>년 장애인 주차구역 위반 건수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grpSp>
        <p:nvGrpSpPr>
          <p:cNvPr id="32" name="그룹 31"/>
          <p:cNvGrpSpPr/>
          <p:nvPr/>
        </p:nvGrpSpPr>
        <p:grpSpPr>
          <a:xfrm>
            <a:off x="6260970" y="3519356"/>
            <a:ext cx="4922350" cy="1247388"/>
            <a:chOff x="6283206" y="1890824"/>
            <a:chExt cx="4922350" cy="1247388"/>
          </a:xfrm>
        </p:grpSpPr>
        <p:grpSp>
          <p:nvGrpSpPr>
            <p:cNvPr id="33" name="그룹 32"/>
            <p:cNvGrpSpPr/>
            <p:nvPr/>
          </p:nvGrpSpPr>
          <p:grpSpPr>
            <a:xfrm>
              <a:off x="6283206" y="1890824"/>
              <a:ext cx="4922350" cy="592793"/>
              <a:chOff x="7523018" y="1848443"/>
              <a:chExt cx="3449783" cy="369332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7523018" y="1848443"/>
                <a:ext cx="34497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ㄹㅇㅇㄹㅇ</a:t>
                </a:r>
                <a:endParaRPr lang="ko-KR" altLang="en-US" dirty="0"/>
              </a:p>
            </p:txBody>
          </p:sp>
          <p:sp>
            <p:nvSpPr>
              <p:cNvPr id="36" name="직사각형 35"/>
              <p:cNvSpPr/>
              <p:nvPr/>
            </p:nvSpPr>
            <p:spPr>
              <a:xfrm>
                <a:off x="7523018" y="1848444"/>
                <a:ext cx="3441469" cy="2601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500" dirty="0" err="1" smtClean="0">
                    <a:solidFill>
                      <a:schemeClr val="bg1"/>
                    </a:solidFill>
                  </a:rPr>
                  <a:t>더인디고</a:t>
                </a:r>
                <a:r>
                  <a:rPr lang="en-US" altLang="ko-KR" sz="1500" dirty="0" smtClean="0">
                    <a:solidFill>
                      <a:schemeClr val="bg1"/>
                    </a:solidFill>
                  </a:rPr>
                  <a:t>(22.06.29)</a:t>
                </a:r>
                <a:endParaRPr lang="ko-KR" altLang="en-US" sz="15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6283206" y="2308436"/>
              <a:ext cx="4914038" cy="8297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smtClean="0">
                  <a:solidFill>
                    <a:schemeClr val="tx1"/>
                  </a:solidFill>
                </a:rPr>
                <a:t>‘</a:t>
              </a:r>
              <a:r>
                <a:rPr lang="ko-KR" altLang="en-US" sz="1500" dirty="0">
                  <a:solidFill>
                    <a:schemeClr val="tx1"/>
                  </a:solidFill>
                </a:rPr>
                <a:t>법적 보장에 따라 과태료가 부과됨에도 불구하고 불법주차 적발 건수는 해마다 늘어나는 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추세’</a:t>
              </a:r>
              <a:endParaRPr lang="en-US" altLang="ko-KR" sz="15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2726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230C869-F3AE-A90B-C536-1866C69B49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E6B8A6E-C7CA-BBE5-2123-01899A20027E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319392A0-84F7-F6D6-C7CE-C60691D41E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71F20485-4128-5F27-7D4F-5B61E1761053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7C3CD625-C78B-E865-540D-B095096338A4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9A7FAA7-DFDC-B5AD-FD90-E79E0EA636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순서도: 연결자 13">
              <a:extLst>
                <a:ext uri="{FF2B5EF4-FFF2-40B4-BE49-F238E27FC236}">
                  <a16:creationId xmlns:a16="http://schemas.microsoft.com/office/drawing/2014/main" id="{A6A7CA83-EA30-C4B3-3C84-66E9C6978528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순서도: 연결자 19">
              <a:extLst>
                <a:ext uri="{FF2B5EF4-FFF2-40B4-BE49-F238E27FC236}">
                  <a16:creationId xmlns:a16="http://schemas.microsoft.com/office/drawing/2014/main" id="{AECC6E99-BE37-2E74-E30D-7B468E94974A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순서도: 연결자 20">
              <a:extLst>
                <a:ext uri="{FF2B5EF4-FFF2-40B4-BE49-F238E27FC236}">
                  <a16:creationId xmlns:a16="http://schemas.microsoft.com/office/drawing/2014/main" id="{974875D4-4038-80D9-8E41-D25ADEEA2280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BDB82D-8ABB-549D-9679-2731D30B81BC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수집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0EB0ECD-CA75-AF89-05F3-A9074B4F57D4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BFBFBF"/>
                  </a:solidFill>
                </a:rPr>
                <a:t>전처리</a:t>
              </a:r>
              <a:endParaRPr lang="ko-KR" altLang="en-US" sz="1500" dirty="0">
                <a:solidFill>
                  <a:srgbClr val="BFBFBF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673B8FF-C2CE-CBC2-39A1-7AE478D576B9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시각화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3EE66D3-57DE-5B9D-C1D6-A2877FAB5DC8}"/>
              </a:ext>
            </a:extLst>
          </p:cNvPr>
          <p:cNvSpPr txBox="1"/>
          <p:nvPr/>
        </p:nvSpPr>
        <p:spPr>
          <a:xfrm>
            <a:off x="279371" y="2237379"/>
            <a:ext cx="35260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관광지 내 장애인 편의시설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6"/>
          <a:srcRect l="1974"/>
          <a:stretch/>
        </p:blipFill>
        <p:spPr>
          <a:xfrm>
            <a:off x="406636" y="2722680"/>
            <a:ext cx="4845655" cy="3628912"/>
          </a:xfrm>
          <a:prstGeom prst="rect">
            <a:avLst/>
          </a:prstGeom>
          <a:ln w="19050">
            <a:solidFill>
              <a:srgbClr val="EE9523"/>
            </a:solidFill>
          </a:ln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831" y="2719792"/>
            <a:ext cx="5580273" cy="3628913"/>
          </a:xfrm>
          <a:prstGeom prst="rect">
            <a:avLst/>
          </a:prstGeom>
          <a:ln w="19050">
            <a:solidFill>
              <a:schemeClr val="accent2"/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5CBC2C2-AC94-75FA-85B9-24D5E505765B}"/>
              </a:ext>
            </a:extLst>
          </p:cNvPr>
          <p:cNvSpPr txBox="1"/>
          <p:nvPr/>
        </p:nvSpPr>
        <p:spPr>
          <a:xfrm>
            <a:off x="5913977" y="2237379"/>
            <a:ext cx="38617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자치구별 시각</a:t>
            </a:r>
            <a:r>
              <a:rPr lang="en-US" altLang="ko-KR" dirty="0" smtClean="0"/>
              <a:t>/</a:t>
            </a:r>
            <a:r>
              <a:rPr lang="ko-KR" altLang="en-US" dirty="0" smtClean="0"/>
              <a:t>청각장애인 비율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364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363152-A958-F791-1BC2-D89FE41FAC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C5E824F-2913-B96A-DF8D-7B31229592D7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B61D7532-CB2E-A42C-D9F5-414823C35A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8" name="직각 삼각형 7">
              <a:extLst>
                <a:ext uri="{FF2B5EF4-FFF2-40B4-BE49-F238E27FC236}">
                  <a16:creationId xmlns:a16="http://schemas.microsoft.com/office/drawing/2014/main" id="{0E4B28BB-8A34-4BC9-B842-278D8BFBDBCC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6"/>
          <a:srcRect r="7964"/>
          <a:stretch/>
        </p:blipFill>
        <p:spPr>
          <a:xfrm>
            <a:off x="406636" y="2722681"/>
            <a:ext cx="4851164" cy="3628913"/>
          </a:xfrm>
          <a:prstGeom prst="rect">
            <a:avLst/>
          </a:prstGeom>
          <a:ln w="19050">
            <a:solidFill>
              <a:srgbClr val="EE9523"/>
            </a:solidFill>
          </a:ln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AC39DE3D-1877-831C-EA51-F948B311AEA0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A22DF24A-BFCB-2860-DC4C-6B05FD02BA8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순서도: 연결자 19">
              <a:extLst>
                <a:ext uri="{FF2B5EF4-FFF2-40B4-BE49-F238E27FC236}">
                  <a16:creationId xmlns:a16="http://schemas.microsoft.com/office/drawing/2014/main" id="{B1E434DB-553C-58A2-6FD9-CB346AA7E4D6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순서도: 연결자 22">
              <a:extLst>
                <a:ext uri="{FF2B5EF4-FFF2-40B4-BE49-F238E27FC236}">
                  <a16:creationId xmlns:a16="http://schemas.microsoft.com/office/drawing/2014/main" id="{CB965516-4C4F-3FA3-BBD9-A2AC1A878163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순서도: 연결자 23">
              <a:extLst>
                <a:ext uri="{FF2B5EF4-FFF2-40B4-BE49-F238E27FC236}">
                  <a16:creationId xmlns:a16="http://schemas.microsoft.com/office/drawing/2014/main" id="{76E7C557-4F10-D124-A3F9-8EE5DF14D2D3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21DF0C-812D-8829-49B6-9FEFD1446E50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수집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DC8EBD6-D8F1-DEF6-7530-6D995BCBC320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BFBFBF"/>
                  </a:solidFill>
                </a:rPr>
                <a:t>전처리</a:t>
              </a:r>
              <a:endParaRPr lang="ko-KR" altLang="en-US" sz="1500" dirty="0">
                <a:solidFill>
                  <a:srgbClr val="BFBFBF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4E493F9-694C-EBDA-D699-61C906840474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시각화</a:t>
              </a:r>
            </a:p>
          </p:txBody>
        </p:sp>
      </p:grpSp>
      <p:pic>
        <p:nvPicPr>
          <p:cNvPr id="30" name="object 11">
            <a:extLst>
              <a:ext uri="{FF2B5EF4-FFF2-40B4-BE49-F238E27FC236}">
                <a16:creationId xmlns:a16="http://schemas.microsoft.com/office/drawing/2014/main" id="{B5B08CCF-E6C9-0866-47DA-51B9AEC9B2C6}"/>
              </a:ext>
            </a:extLst>
          </p:cNvPr>
          <p:cNvPicPr/>
          <p:nvPr/>
        </p:nvPicPr>
        <p:blipFill rotWithShape="1">
          <a:blip r:embed="rId7" cstate="print"/>
          <a:srcRect l="29531" t="38670" r="38517" b="48240"/>
          <a:stretch/>
        </p:blipFill>
        <p:spPr>
          <a:xfrm>
            <a:off x="5384653" y="4342929"/>
            <a:ext cx="529324" cy="32316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D5CBC2C2-AC94-75FA-85B9-24D5E505765B}"/>
              </a:ext>
            </a:extLst>
          </p:cNvPr>
          <p:cNvSpPr txBox="1"/>
          <p:nvPr/>
        </p:nvSpPr>
        <p:spPr>
          <a:xfrm>
            <a:off x="5913976" y="2237379"/>
            <a:ext cx="24475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편의시설 </a:t>
            </a:r>
            <a:r>
              <a:rPr lang="en-US" altLang="ko-KR" dirty="0"/>
              <a:t>/ </a:t>
            </a:r>
            <a:r>
              <a:rPr lang="ko-KR" altLang="en-US" dirty="0" smtClean="0"/>
              <a:t>건물 수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3EE66D3-57DE-5B9D-C1D6-A2877FAB5DC8}"/>
              </a:ext>
            </a:extLst>
          </p:cNvPr>
          <p:cNvSpPr txBox="1"/>
          <p:nvPr/>
        </p:nvSpPr>
        <p:spPr>
          <a:xfrm>
            <a:off x="279371" y="2237379"/>
            <a:ext cx="2105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편의시설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CBC2C2-AC94-75FA-85B9-24D5E505765B}"/>
              </a:ext>
            </a:extLst>
          </p:cNvPr>
          <p:cNvSpPr txBox="1"/>
          <p:nvPr/>
        </p:nvSpPr>
        <p:spPr>
          <a:xfrm>
            <a:off x="5913976" y="2237379"/>
            <a:ext cx="24475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/>
              <a:t>[Word Cloud]</a:t>
            </a:r>
            <a:endParaRPr lang="ko-KR" altLang="en-US" dirty="0"/>
          </a:p>
        </p:txBody>
      </p:sp>
      <p:grpSp>
        <p:nvGrpSpPr>
          <p:cNvPr id="15" name="그룹 14"/>
          <p:cNvGrpSpPr/>
          <p:nvPr/>
        </p:nvGrpSpPr>
        <p:grpSpPr>
          <a:xfrm>
            <a:off x="6053377" y="2731011"/>
            <a:ext cx="4782217" cy="3620470"/>
            <a:chOff x="6053377" y="2731011"/>
            <a:chExt cx="4782217" cy="362047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053377" y="2731011"/>
              <a:ext cx="4782217" cy="3620470"/>
            </a:xfrm>
            <a:prstGeom prst="rect">
              <a:avLst/>
            </a:prstGeom>
            <a:ln w="19050">
              <a:solidFill>
                <a:srgbClr val="EE9523"/>
              </a:solidFill>
            </a:ln>
          </p:spPr>
        </p:pic>
        <p:sp>
          <p:nvSpPr>
            <p:cNvPr id="38" name="TextBox 37"/>
            <p:cNvSpPr txBox="1"/>
            <p:nvPr/>
          </p:nvSpPr>
          <p:spPr>
            <a:xfrm>
              <a:off x="9812786" y="5479555"/>
              <a:ext cx="931665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b="1" dirty="0" err="1" smtClean="0"/>
                <a:t>해당없음</a:t>
              </a:r>
              <a:r>
                <a:rPr lang="ko-KR" altLang="en-US" sz="900" b="1" dirty="0" smtClean="0"/>
                <a:t> </a:t>
              </a:r>
              <a:r>
                <a:rPr lang="en-US" altLang="ko-KR" sz="900" b="1" dirty="0" smtClean="0"/>
                <a:t>: 0</a:t>
              </a:r>
              <a:r>
                <a:rPr lang="ko-KR" altLang="en-US" sz="900" b="1" dirty="0" smtClean="0"/>
                <a:t>점</a:t>
              </a:r>
              <a:endParaRPr lang="en-US" altLang="ko-KR" sz="900" b="1" dirty="0" smtClean="0"/>
            </a:p>
            <a:p>
              <a:r>
                <a:rPr lang="ko-KR" altLang="en-US" sz="900" b="1" dirty="0" err="1" smtClean="0"/>
                <a:t>이용불편</a:t>
              </a:r>
              <a:r>
                <a:rPr lang="ko-KR" altLang="en-US" sz="900" b="1" dirty="0" smtClean="0"/>
                <a:t> </a:t>
              </a:r>
              <a:r>
                <a:rPr lang="en-US" altLang="ko-KR" sz="900" b="1" dirty="0" smtClean="0"/>
                <a:t>: 1</a:t>
              </a:r>
              <a:r>
                <a:rPr lang="ko-KR" altLang="en-US" sz="900" b="1" dirty="0" smtClean="0"/>
                <a:t>점</a:t>
              </a:r>
              <a:endParaRPr lang="en-US" altLang="ko-KR" sz="900" b="1" dirty="0" smtClean="0"/>
            </a:p>
            <a:p>
              <a:r>
                <a:rPr lang="ko-KR" altLang="en-US" sz="900" b="1" dirty="0" smtClean="0"/>
                <a:t>이용가능 </a:t>
              </a:r>
              <a:r>
                <a:rPr lang="en-US" altLang="ko-KR" sz="900" b="1" dirty="0" smtClean="0"/>
                <a:t>: 3</a:t>
              </a:r>
              <a:r>
                <a:rPr lang="ko-KR" altLang="en-US" sz="900" b="1" dirty="0" smtClean="0"/>
                <a:t>점</a:t>
              </a:r>
              <a:endParaRPr lang="ko-KR" altLang="en-US" sz="900" b="1" dirty="0"/>
            </a:p>
          </p:txBody>
        </p:sp>
      </p:grpSp>
      <p:pic>
        <p:nvPicPr>
          <p:cNvPr id="39" name="그림 3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40831" y="2722681"/>
            <a:ext cx="3826059" cy="3628800"/>
          </a:xfrm>
          <a:prstGeom prst="rect">
            <a:avLst/>
          </a:prstGeom>
          <a:ln w="19050">
            <a:solidFill>
              <a:srgbClr val="EE9523"/>
            </a:solidFill>
          </a:ln>
        </p:spPr>
      </p:pic>
    </p:spTree>
    <p:extLst>
      <p:ext uri="{BB962C8B-B14F-4D97-AF65-F5344CB8AC3E}">
        <p14:creationId xmlns:p14="http://schemas.microsoft.com/office/powerpoint/2010/main" val="21158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6C83D2A-7CB6-9B5F-D3A9-8D20493AB5B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8ECF54C-6DF9-FBC6-0B86-174074CBFA04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D83853F-E97E-5C0E-39F1-919229AAFF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6D74E9F4-3ABD-86D4-8050-E3CA3F815E32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B68546E0-B755-D3F9-9DA0-A7341AA0C7C8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4E7A922E-4207-AEBC-065D-BAB49C412E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순서도: 연결자 12">
              <a:extLst>
                <a:ext uri="{FF2B5EF4-FFF2-40B4-BE49-F238E27FC236}">
                  <a16:creationId xmlns:a16="http://schemas.microsoft.com/office/drawing/2014/main" id="{72949D50-D5B9-793B-150A-746C7AF6B85B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순서도: 연결자 13">
              <a:extLst>
                <a:ext uri="{FF2B5EF4-FFF2-40B4-BE49-F238E27FC236}">
                  <a16:creationId xmlns:a16="http://schemas.microsoft.com/office/drawing/2014/main" id="{2975A9E9-AA34-F45D-F6F8-7901639B2EED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순서도: 연결자 19">
              <a:extLst>
                <a:ext uri="{FF2B5EF4-FFF2-40B4-BE49-F238E27FC236}">
                  <a16:creationId xmlns:a16="http://schemas.microsoft.com/office/drawing/2014/main" id="{0C3682BA-C5A9-49A5-5D32-85D4BB4E4F69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0FFAC0-F68D-09F7-4944-C2F129FC25DB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수집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1BAB52F-B92D-347A-547B-C1F18551B6B9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BFBFBF"/>
                  </a:solidFill>
                </a:rPr>
                <a:t>전처리</a:t>
              </a:r>
              <a:endParaRPr lang="ko-KR" altLang="en-US" sz="1500" dirty="0">
                <a:solidFill>
                  <a:srgbClr val="BFBFBF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49F657-410C-BF4A-ACA1-F1CA3A1E851F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시각화</a:t>
              </a: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635" y="2719438"/>
            <a:ext cx="4845655" cy="3632154"/>
          </a:xfrm>
          <a:prstGeom prst="rect">
            <a:avLst/>
          </a:prstGeom>
          <a:ln w="19050">
            <a:solidFill>
              <a:srgbClr val="EE9523"/>
            </a:solidFill>
          </a:ln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0831" y="2719438"/>
            <a:ext cx="4851164" cy="3633597"/>
          </a:xfrm>
          <a:prstGeom prst="rect">
            <a:avLst/>
          </a:prstGeom>
          <a:ln w="19050">
            <a:solidFill>
              <a:srgbClr val="EE9523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3EE66D3-57DE-5B9D-C1D6-A2877FAB5DC8}"/>
              </a:ext>
            </a:extLst>
          </p:cNvPr>
          <p:cNvSpPr txBox="1"/>
          <p:nvPr/>
        </p:nvSpPr>
        <p:spPr>
          <a:xfrm>
            <a:off x="279371" y="2237379"/>
            <a:ext cx="4126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서울시 구별 장애인 인구 수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5CBC2C2-AC94-75FA-85B9-24D5E505765B}"/>
              </a:ext>
            </a:extLst>
          </p:cNvPr>
          <p:cNvSpPr txBox="1"/>
          <p:nvPr/>
        </p:nvSpPr>
        <p:spPr>
          <a:xfrm>
            <a:off x="5913976" y="2237379"/>
            <a:ext cx="38617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서울시 구별 장애인 비율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914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F55A8EA-AB4E-F658-E82B-0673839AE3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7DD6824-AD89-D32B-8835-F7D7D47BD81B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6B5EAC91-12A8-99A9-FADB-8C1A9F062E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id="{EF8E43B6-395D-EE9D-B892-57D7A476972A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1BEA66E3-9E57-4D34-351D-16091C6F04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0154" y="4042352"/>
            <a:ext cx="2776450" cy="197909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3816EAA-B6BA-8908-4AF3-CA9AF12A47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637" y="4042352"/>
            <a:ext cx="2893517" cy="197909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68C2F7B-FBF1-626D-6C05-800E01E124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637" y="1517364"/>
            <a:ext cx="5669967" cy="126969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AB9F3D0-E0EF-0C78-BFE5-A711EBB4E9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6637" y="2786232"/>
            <a:ext cx="5669967" cy="125612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3DB0CFD1-C648-E972-BCD9-4CF8BAC6D620}"/>
              </a:ext>
            </a:extLst>
          </p:cNvPr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11FE6733-E628-FE02-205B-5D7A0F6843BB}"/>
                </a:ext>
              </a:extLst>
            </p:cNvPr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37D773B6-1935-A93C-C65D-ADE66B74E0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326515D-B175-6229-53A1-F479BB056EF2}"/>
                  </a:ext>
                </a:extLst>
              </p:cNvPr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545DBF7-3305-EA8B-9D14-5D54BCE86272}"/>
                </a:ext>
              </a:extLst>
            </p:cNvPr>
            <p:cNvSpPr txBox="1"/>
            <p:nvPr/>
          </p:nvSpPr>
          <p:spPr>
            <a:xfrm>
              <a:off x="1187665" y="466294"/>
              <a:ext cx="19956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제안 배경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271343" y="2099629"/>
            <a:ext cx="4922350" cy="1247388"/>
            <a:chOff x="6283206" y="1890824"/>
            <a:chExt cx="4922350" cy="1247388"/>
          </a:xfrm>
        </p:grpSpPr>
        <p:grpSp>
          <p:nvGrpSpPr>
            <p:cNvPr id="18" name="그룹 17"/>
            <p:cNvGrpSpPr/>
            <p:nvPr/>
          </p:nvGrpSpPr>
          <p:grpSpPr>
            <a:xfrm>
              <a:off x="6283206" y="1890824"/>
              <a:ext cx="4922350" cy="592793"/>
              <a:chOff x="7523018" y="1848443"/>
              <a:chExt cx="3449783" cy="369332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7523018" y="1848443"/>
                <a:ext cx="34497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ㄹㅇㅇㄹㅇ</a:t>
                </a:r>
                <a:endParaRPr lang="ko-KR" altLang="en-US" dirty="0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7523018" y="1848444"/>
                <a:ext cx="3441469" cy="2601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500" dirty="0" err="1" smtClean="0"/>
                  <a:t>bbc</a:t>
                </a:r>
                <a:r>
                  <a:rPr lang="en-US" altLang="ko-KR" sz="1500" dirty="0" smtClean="0"/>
                  <a:t>(22.09.28)</a:t>
                </a:r>
                <a:endParaRPr lang="ko-KR" altLang="en-US" sz="1500" dirty="0"/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6283206" y="2308436"/>
              <a:ext cx="4914038" cy="8297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smtClean="0">
                  <a:solidFill>
                    <a:schemeClr val="tx1"/>
                  </a:solidFill>
                </a:rPr>
                <a:t>‘</a:t>
              </a:r>
              <a:r>
                <a:rPr lang="ko-KR" altLang="en-US" sz="1500" dirty="0">
                  <a:solidFill>
                    <a:schemeClr val="tx1"/>
                  </a:solidFill>
                </a:rPr>
                <a:t>핵심 요구인 장애인 권리 예산 반영에 대한 </a:t>
              </a:r>
              <a:r>
                <a:rPr lang="ko-KR" altLang="en-US" sz="1500" dirty="0" err="1">
                  <a:solidFill>
                    <a:schemeClr val="tx1"/>
                  </a:solidFill>
                </a:rPr>
                <a:t>기획재정부</a:t>
              </a:r>
              <a:r>
                <a:rPr lang="en-US" altLang="ko-KR" sz="1500" dirty="0">
                  <a:solidFill>
                    <a:schemeClr val="tx1"/>
                  </a:solidFill>
                </a:rPr>
                <a:t>(</a:t>
              </a:r>
              <a:r>
                <a:rPr lang="ko-KR" altLang="en-US" sz="1500" dirty="0" err="1">
                  <a:solidFill>
                    <a:schemeClr val="tx1"/>
                  </a:solidFill>
                </a:rPr>
                <a:t>기재부</a:t>
              </a:r>
              <a:r>
                <a:rPr lang="en-US" altLang="ko-KR" sz="1500" dirty="0">
                  <a:solidFill>
                    <a:schemeClr val="tx1"/>
                  </a:solidFill>
                </a:rPr>
                <a:t>)</a:t>
              </a:r>
              <a:r>
                <a:rPr lang="ko-KR" altLang="en-US" sz="1500" dirty="0">
                  <a:solidFill>
                    <a:schemeClr val="tx1"/>
                  </a:solidFill>
                </a:rPr>
                <a:t>의 명확한 응답이 이루어지지 않고 있다는 주장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’</a:t>
              </a:r>
              <a:endParaRPr lang="en-US" altLang="ko-KR" sz="15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6271343" y="4128538"/>
            <a:ext cx="4922350" cy="1247388"/>
            <a:chOff x="6283206" y="1890824"/>
            <a:chExt cx="4922350" cy="1247388"/>
          </a:xfrm>
        </p:grpSpPr>
        <p:grpSp>
          <p:nvGrpSpPr>
            <p:cNvPr id="23" name="그룹 22"/>
            <p:cNvGrpSpPr/>
            <p:nvPr/>
          </p:nvGrpSpPr>
          <p:grpSpPr>
            <a:xfrm>
              <a:off x="6283206" y="1890824"/>
              <a:ext cx="4922350" cy="592793"/>
              <a:chOff x="7523018" y="1848443"/>
              <a:chExt cx="3449783" cy="369332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7523018" y="1848443"/>
                <a:ext cx="34497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ㄹㅇㅇㄹㅇ</a:t>
                </a:r>
                <a:endParaRPr lang="ko-KR" altLang="en-US" dirty="0"/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7523018" y="1848444"/>
                <a:ext cx="3441469" cy="2601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500" dirty="0" smtClean="0"/>
                  <a:t>중앙일보</a:t>
                </a:r>
                <a:r>
                  <a:rPr lang="en-US" altLang="ko-KR" sz="1500" dirty="0" smtClean="0"/>
                  <a:t>(22.12.13)</a:t>
                </a:r>
                <a:endParaRPr lang="ko-KR" altLang="en-US" sz="1500" dirty="0"/>
              </a:p>
            </p:txBody>
          </p:sp>
        </p:grpSp>
        <p:sp>
          <p:nvSpPr>
            <p:cNvPr id="24" name="직사각형 23"/>
            <p:cNvSpPr/>
            <p:nvPr/>
          </p:nvSpPr>
          <p:spPr>
            <a:xfrm>
              <a:off x="6283206" y="2308436"/>
              <a:ext cx="4914038" cy="8297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smtClean="0">
                  <a:solidFill>
                    <a:schemeClr val="tx1"/>
                  </a:solidFill>
                </a:rPr>
                <a:t>‘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출근 시간대에 시위하는 지하철역에서 운행 지연 상황이 벌어지면 열차가 </a:t>
              </a:r>
              <a:r>
                <a:rPr lang="ko-KR" altLang="en-US" sz="1500" dirty="0" err="1" smtClean="0">
                  <a:solidFill>
                    <a:schemeClr val="tx1"/>
                  </a:solidFill>
                </a:rPr>
                <a:t>무정차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 통과’</a:t>
              </a:r>
              <a:endParaRPr lang="en-US" altLang="ko-KR" sz="15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227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6C83D2A-7CB6-9B5F-D3A9-8D20493AB5B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8ECF54C-6DF9-FBC6-0B86-174074CBFA04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D83853F-E97E-5C0E-39F1-919229AAFF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6D74E9F4-3ABD-86D4-8050-E3CA3F815E32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B68546E0-B755-D3F9-9DA0-A7341AA0C7C8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4E7A922E-4207-AEBC-065D-BAB49C412E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순서도: 연결자 12">
              <a:extLst>
                <a:ext uri="{FF2B5EF4-FFF2-40B4-BE49-F238E27FC236}">
                  <a16:creationId xmlns:a16="http://schemas.microsoft.com/office/drawing/2014/main" id="{72949D50-D5B9-793B-150A-746C7AF6B85B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순서도: 연결자 13">
              <a:extLst>
                <a:ext uri="{FF2B5EF4-FFF2-40B4-BE49-F238E27FC236}">
                  <a16:creationId xmlns:a16="http://schemas.microsoft.com/office/drawing/2014/main" id="{2975A9E9-AA34-F45D-F6F8-7901639B2EED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순서도: 연결자 19">
              <a:extLst>
                <a:ext uri="{FF2B5EF4-FFF2-40B4-BE49-F238E27FC236}">
                  <a16:creationId xmlns:a16="http://schemas.microsoft.com/office/drawing/2014/main" id="{0C3682BA-C5A9-49A5-5D32-85D4BB4E4F69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0FFAC0-F68D-09F7-4944-C2F129FC25DB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수집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1BAB52F-B92D-347A-547B-C1F18551B6B9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BFBFBF"/>
                  </a:solidFill>
                </a:rPr>
                <a:t>전처리</a:t>
              </a:r>
              <a:endParaRPr lang="ko-KR" altLang="en-US" sz="1500" dirty="0">
                <a:solidFill>
                  <a:srgbClr val="BFBFBF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49F657-410C-BF4A-ACA1-F1CA3A1E851F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시각화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3EE66D3-57DE-5B9D-C1D6-A2877FAB5DC8}"/>
              </a:ext>
            </a:extLst>
          </p:cNvPr>
          <p:cNvSpPr txBox="1"/>
          <p:nvPr/>
        </p:nvSpPr>
        <p:spPr>
          <a:xfrm>
            <a:off x="309569" y="2237379"/>
            <a:ext cx="4126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교육 및 생활 시설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CBC2C2-AC94-75FA-85B9-24D5E505765B}"/>
              </a:ext>
            </a:extLst>
          </p:cNvPr>
          <p:cNvSpPr txBox="1"/>
          <p:nvPr/>
        </p:nvSpPr>
        <p:spPr>
          <a:xfrm>
            <a:off x="5830156" y="2237379"/>
            <a:ext cx="38617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mtClean="0"/>
              <a:t>[</a:t>
            </a:r>
            <a:r>
              <a:rPr lang="ko-KR" altLang="en-US" smtClean="0"/>
              <a:t>직업재활시설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6"/>
          <a:srcRect l="1739"/>
          <a:stretch/>
        </p:blipFill>
        <p:spPr>
          <a:xfrm>
            <a:off x="5929104" y="2706794"/>
            <a:ext cx="5620526" cy="3599745"/>
          </a:xfrm>
          <a:prstGeom prst="rect">
            <a:avLst/>
          </a:prstGeom>
          <a:ln w="19050">
            <a:solidFill>
              <a:srgbClr val="EE9523"/>
            </a:solidFill>
          </a:ln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6637" y="2701814"/>
            <a:ext cx="5522467" cy="3604725"/>
          </a:xfrm>
          <a:prstGeom prst="rect">
            <a:avLst/>
          </a:prstGeom>
          <a:ln w="19050">
            <a:solidFill>
              <a:srgbClr val="EE9523"/>
            </a:solidFill>
          </a:ln>
        </p:spPr>
      </p:pic>
      <p:grpSp>
        <p:nvGrpSpPr>
          <p:cNvPr id="37" name="그룹 36"/>
          <p:cNvGrpSpPr/>
          <p:nvPr/>
        </p:nvGrpSpPr>
        <p:grpSpPr>
          <a:xfrm>
            <a:off x="406636" y="2701813"/>
            <a:ext cx="5473464" cy="868764"/>
            <a:chOff x="406636" y="2701813"/>
            <a:chExt cx="5473464" cy="868764"/>
          </a:xfrm>
        </p:grpSpPr>
        <p:grpSp>
          <p:nvGrpSpPr>
            <p:cNvPr id="31" name="그룹 30"/>
            <p:cNvGrpSpPr/>
            <p:nvPr/>
          </p:nvGrpSpPr>
          <p:grpSpPr>
            <a:xfrm>
              <a:off x="406636" y="2701813"/>
              <a:ext cx="2053932" cy="868764"/>
              <a:chOff x="406636" y="2701813"/>
              <a:chExt cx="2053932" cy="868764"/>
            </a:xfrm>
          </p:grpSpPr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06638" y="2701813"/>
                <a:ext cx="2053930" cy="868764"/>
              </a:xfrm>
              <a:prstGeom prst="rect">
                <a:avLst/>
              </a:prstGeom>
            </p:spPr>
          </p:pic>
          <p:sp>
            <p:nvSpPr>
              <p:cNvPr id="28" name="모서리가 둥근 직사각형 27"/>
              <p:cNvSpPr/>
              <p:nvPr/>
            </p:nvSpPr>
            <p:spPr>
              <a:xfrm>
                <a:off x="406636" y="3229129"/>
                <a:ext cx="408010" cy="137407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33" name="직선 화살표 연결선 32"/>
            <p:cNvCxnSpPr>
              <a:endCxn id="17" idx="3"/>
            </p:cNvCxnSpPr>
            <p:nvPr/>
          </p:nvCxnSpPr>
          <p:spPr>
            <a:xfrm flipH="1">
              <a:off x="2460568" y="3000904"/>
              <a:ext cx="3257608" cy="135291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모서리가 둥근 직사각형 35"/>
            <p:cNvSpPr/>
            <p:nvPr/>
          </p:nvSpPr>
          <p:spPr>
            <a:xfrm>
              <a:off x="5718175" y="2921000"/>
              <a:ext cx="161925" cy="171450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9592887" y="2933303"/>
            <a:ext cx="1910621" cy="855829"/>
            <a:chOff x="9798321" y="2933303"/>
            <a:chExt cx="1696874" cy="721505"/>
          </a:xfrm>
        </p:grpSpPr>
        <p:pic>
          <p:nvPicPr>
            <p:cNvPr id="39" name="그림 3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798321" y="2933303"/>
              <a:ext cx="1696874" cy="721505"/>
            </a:xfrm>
            <a:prstGeom prst="rect">
              <a:avLst/>
            </a:prstGeom>
          </p:spPr>
        </p:pic>
        <p:sp>
          <p:nvSpPr>
            <p:cNvPr id="40" name="모서리가 둥근 직사각형 39"/>
            <p:cNvSpPr/>
            <p:nvPr/>
          </p:nvSpPr>
          <p:spPr>
            <a:xfrm>
              <a:off x="9798321" y="3477564"/>
              <a:ext cx="362360" cy="139621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893755" y="2610305"/>
            <a:ext cx="10379805" cy="2466118"/>
            <a:chOff x="792347" y="2142829"/>
            <a:chExt cx="10379805" cy="246611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3EE66D3-57DE-5B9D-C1D6-A2877FAB5DC8}"/>
                </a:ext>
              </a:extLst>
            </p:cNvPr>
            <p:cNvSpPr txBox="1"/>
            <p:nvPr/>
          </p:nvSpPr>
          <p:spPr>
            <a:xfrm>
              <a:off x="792347" y="2142829"/>
              <a:ext cx="4126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 smtClean="0"/>
                <a:t>장애인 복지시설이란</a:t>
              </a:r>
              <a:r>
                <a:rPr lang="en-US" altLang="ko-KR" dirty="0"/>
                <a:t>?</a:t>
              </a:r>
              <a:endParaRPr lang="ko-KR" altLang="en-US" dirty="0"/>
            </a:p>
          </p:txBody>
        </p:sp>
        <p:pic>
          <p:nvPicPr>
            <p:cNvPr id="35" name="그림 3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17032" y="2636997"/>
              <a:ext cx="10355120" cy="1971950"/>
            </a:xfrm>
            <a:prstGeom prst="rect">
              <a:avLst/>
            </a:prstGeom>
            <a:ln w="19050">
              <a:solidFill>
                <a:schemeClr val="accent2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947791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653BA27-BD1F-FBA5-4F2D-72268D53544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C85895-4D70-DD17-6480-533C9D5F5B57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6C34B2B-F661-E6AF-AAEB-C4BE322C09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EE04D64C-F729-56FF-C143-9C2C84C647ED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출처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EA1961D-B109-60EA-63FF-F8C28F16FF74}"/>
              </a:ext>
            </a:extLst>
          </p:cNvPr>
          <p:cNvSpPr txBox="1"/>
          <p:nvPr/>
        </p:nvSpPr>
        <p:spPr>
          <a:xfrm>
            <a:off x="406637" y="1426935"/>
            <a:ext cx="339874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/>
              <a:t>Bbc</a:t>
            </a:r>
            <a:r>
              <a:rPr lang="en-US" altLang="ko-KR" sz="1300" dirty="0"/>
              <a:t>,</a:t>
            </a:r>
          </a:p>
          <a:p>
            <a:r>
              <a:rPr lang="en-US" altLang="ko-KR" sz="1300" dirty="0">
                <a:hlinkClick r:id="rId6"/>
              </a:rPr>
              <a:t>https://www.bbc.com/korean/news-63057030(2023-10-17)</a:t>
            </a:r>
            <a:endParaRPr lang="en-US" altLang="ko-KR" sz="1300" dirty="0"/>
          </a:p>
          <a:p>
            <a:endParaRPr lang="en-US" altLang="ko-KR" sz="1300" dirty="0"/>
          </a:p>
          <a:p>
            <a:r>
              <a:rPr lang="ko-KR" altLang="en-US" sz="1300" dirty="0" err="1"/>
              <a:t>인사이트</a:t>
            </a:r>
            <a:r>
              <a:rPr lang="en-US" altLang="ko-KR" sz="1300" dirty="0"/>
              <a:t>,</a:t>
            </a:r>
          </a:p>
          <a:p>
            <a:r>
              <a:rPr lang="en-US" altLang="ko-KR" sz="1300" dirty="0">
                <a:hlinkClick r:id="rId7"/>
              </a:rPr>
              <a:t>https://www.insight.co.kr/news/452806(2023-10-17)</a:t>
            </a:r>
            <a:endParaRPr lang="en-US" altLang="ko-KR" sz="1300" dirty="0"/>
          </a:p>
          <a:p>
            <a:endParaRPr lang="en-US" altLang="ko-KR" sz="1300" dirty="0"/>
          </a:p>
          <a:p>
            <a:r>
              <a:rPr lang="ko-KR" altLang="en-US" sz="1300" dirty="0"/>
              <a:t>중앙일보</a:t>
            </a:r>
            <a:r>
              <a:rPr lang="en-US" altLang="ko-KR" sz="1300" dirty="0"/>
              <a:t>,</a:t>
            </a:r>
          </a:p>
          <a:p>
            <a:r>
              <a:rPr lang="en-US" altLang="ko-KR" sz="1300" dirty="0">
                <a:hlinkClick r:id="rId8"/>
              </a:rPr>
              <a:t>https://www.chosun.com/national/national_general/2023/10/12/JOLEDXITTZAVPPFI4DKS2E6RYQ/(2023-10-17)</a:t>
            </a:r>
            <a:endParaRPr lang="en-US" altLang="ko-KR" sz="1300" dirty="0"/>
          </a:p>
          <a:p>
            <a:endParaRPr lang="en-US" altLang="ko-KR" sz="1300" dirty="0"/>
          </a:p>
          <a:p>
            <a:r>
              <a:rPr lang="ko-KR" altLang="en-US" sz="1300" dirty="0" err="1"/>
              <a:t>에이블뉴스</a:t>
            </a:r>
            <a:r>
              <a:rPr lang="en-US" altLang="ko-KR" sz="1300" dirty="0"/>
              <a:t>,</a:t>
            </a:r>
          </a:p>
          <a:p>
            <a:r>
              <a:rPr lang="en-US" altLang="ko-KR" sz="1300" dirty="0">
                <a:hlinkClick r:id="rId9"/>
              </a:rPr>
              <a:t>https://</a:t>
            </a:r>
            <a:r>
              <a:rPr lang="en-US" altLang="ko-KR" sz="1300" dirty="0" smtClean="0">
                <a:hlinkClick r:id="rId9"/>
              </a:rPr>
              <a:t>www.ablenews.co.kr/news/articleView.html?idxno=207887</a:t>
            </a:r>
          </a:p>
          <a:p>
            <a:r>
              <a:rPr lang="en-US" altLang="ko-KR" sz="1300" dirty="0" smtClean="0">
                <a:hlinkClick r:id="rId9"/>
              </a:rPr>
              <a:t>(</a:t>
            </a:r>
            <a:r>
              <a:rPr lang="en-US" altLang="ko-KR" sz="1300" dirty="0">
                <a:hlinkClick r:id="rId9"/>
              </a:rPr>
              <a:t>2023-10-17)</a:t>
            </a:r>
            <a:endParaRPr lang="en-US" altLang="ko-KR" sz="1300" dirty="0"/>
          </a:p>
          <a:p>
            <a:endParaRPr lang="en-US" altLang="ko-KR" sz="1300" dirty="0" smtClean="0"/>
          </a:p>
          <a:p>
            <a:r>
              <a:rPr lang="ko-KR" altLang="en-US" sz="1300" dirty="0" smtClean="0"/>
              <a:t>경향신문</a:t>
            </a:r>
            <a:r>
              <a:rPr lang="en-US" altLang="ko-KR" sz="1300" dirty="0" smtClean="0"/>
              <a:t>,</a:t>
            </a:r>
            <a:endParaRPr lang="en-US" altLang="ko-KR" sz="1300" dirty="0"/>
          </a:p>
          <a:p>
            <a:r>
              <a:rPr lang="en-US" altLang="ko-KR" sz="1300" dirty="0">
                <a:hlinkClick r:id="rId10"/>
              </a:rPr>
              <a:t>https://m.khan.co.kr/national/health-welfare/article/202309171535001#c2b(2023-10-17</a:t>
            </a:r>
            <a:r>
              <a:rPr lang="en-US" altLang="ko-KR" sz="1300" dirty="0" smtClean="0">
                <a:hlinkClick r:id="rId10"/>
              </a:rPr>
              <a:t>)</a:t>
            </a:r>
            <a:endParaRPr lang="en-US" altLang="ko-KR" sz="1300" dirty="0" smtClean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8FFF6-88F9-8628-91F7-E19AC5E7A147}"/>
              </a:ext>
            </a:extLst>
          </p:cNvPr>
          <p:cNvSpPr txBox="1"/>
          <p:nvPr/>
        </p:nvSpPr>
        <p:spPr>
          <a:xfrm>
            <a:off x="3805383" y="1426935"/>
            <a:ext cx="3398746" cy="5093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smtClean="0"/>
              <a:t>NEWSTOF</a:t>
            </a:r>
            <a:r>
              <a:rPr lang="en-US" altLang="ko-KR" sz="1300" dirty="0"/>
              <a:t>,</a:t>
            </a:r>
          </a:p>
          <a:p>
            <a:r>
              <a:rPr lang="en-US" altLang="ko-KR" sz="1300" dirty="0">
                <a:hlinkClick r:id="rId11"/>
              </a:rPr>
              <a:t>https://www.newstof.com/news/articleView.html?idxno=10452</a:t>
            </a:r>
            <a:endParaRPr lang="en-US" altLang="ko-KR" sz="1300" dirty="0"/>
          </a:p>
          <a:p>
            <a:r>
              <a:rPr lang="en-US" altLang="ko-KR" sz="1300" dirty="0"/>
              <a:t>(2023-10-17)</a:t>
            </a:r>
          </a:p>
          <a:p>
            <a:endParaRPr lang="en-US" altLang="ko-KR" sz="1300" dirty="0"/>
          </a:p>
          <a:p>
            <a:r>
              <a:rPr lang="ko-KR" altLang="en-US" sz="1300" dirty="0"/>
              <a:t>연합뉴스</a:t>
            </a:r>
            <a:r>
              <a:rPr lang="en-US" altLang="ko-KR" sz="1300" dirty="0"/>
              <a:t>,</a:t>
            </a:r>
          </a:p>
          <a:p>
            <a:r>
              <a:rPr lang="en-US" altLang="ko-KR" sz="1300" dirty="0">
                <a:hlinkClick r:id="rId12"/>
              </a:rPr>
              <a:t>https://www.yna.co.kr/view/AKR20220128194700530</a:t>
            </a:r>
          </a:p>
          <a:p>
            <a:r>
              <a:rPr lang="en-US" altLang="ko-KR" sz="1300" dirty="0">
                <a:hlinkClick r:id="rId12"/>
              </a:rPr>
              <a:t>(2023-10-17</a:t>
            </a:r>
            <a:r>
              <a:rPr lang="en-US" altLang="ko-KR" sz="1300" dirty="0" smtClean="0">
                <a:hlinkClick r:id="rId12"/>
              </a:rPr>
              <a:t>)</a:t>
            </a:r>
            <a:endParaRPr lang="en-US" altLang="ko-KR" sz="1300" dirty="0" smtClean="0"/>
          </a:p>
          <a:p>
            <a:endParaRPr lang="en-US" altLang="ko-KR" sz="1300" dirty="0"/>
          </a:p>
          <a:p>
            <a:r>
              <a:rPr lang="ko-KR" altLang="en-US" sz="1300" dirty="0" err="1"/>
              <a:t>더인디고</a:t>
            </a:r>
            <a:r>
              <a:rPr lang="en-US" altLang="ko-KR" sz="1300" dirty="0"/>
              <a:t>,</a:t>
            </a:r>
          </a:p>
          <a:p>
            <a:r>
              <a:rPr lang="en-US" altLang="ko-KR" sz="1300" dirty="0">
                <a:hlinkClick r:id="rId13"/>
              </a:rPr>
              <a:t>https://</a:t>
            </a:r>
            <a:r>
              <a:rPr lang="en-US" altLang="ko-KR" sz="1300" dirty="0" smtClean="0">
                <a:hlinkClick r:id="rId13"/>
              </a:rPr>
              <a:t>theindigo.co.kr/archives/35876</a:t>
            </a:r>
          </a:p>
          <a:p>
            <a:r>
              <a:rPr lang="en-US" altLang="ko-KR" sz="1300" dirty="0" smtClean="0">
                <a:hlinkClick r:id="rId13"/>
              </a:rPr>
              <a:t>(</a:t>
            </a:r>
            <a:r>
              <a:rPr lang="en-US" altLang="ko-KR" sz="1300" dirty="0">
                <a:hlinkClick r:id="rId13"/>
              </a:rPr>
              <a:t>2023-10-18</a:t>
            </a:r>
            <a:r>
              <a:rPr lang="en-US" altLang="ko-KR" sz="1300" dirty="0" smtClean="0">
                <a:hlinkClick r:id="rId13"/>
              </a:rPr>
              <a:t>)</a:t>
            </a:r>
            <a:endParaRPr lang="en-US" altLang="ko-KR" sz="1300" dirty="0" smtClean="0"/>
          </a:p>
          <a:p>
            <a:endParaRPr lang="en-US" altLang="ko-KR" sz="1300" dirty="0"/>
          </a:p>
          <a:p>
            <a:r>
              <a:rPr lang="ko-KR" altLang="en-US" sz="1300" dirty="0">
                <a:hlinkClick r:id="rId14"/>
              </a:rPr>
              <a:t>해외 주요 장애인 현황</a:t>
            </a:r>
            <a:r>
              <a:rPr lang="en-US" altLang="ko-KR" sz="1300" dirty="0">
                <a:hlinkClick r:id="rId14"/>
              </a:rPr>
              <a:t>,</a:t>
            </a:r>
          </a:p>
          <a:p>
            <a:r>
              <a:rPr lang="en-US" altLang="ko-KR" sz="1300" dirty="0">
                <a:hlinkClick r:id="rId14"/>
              </a:rPr>
              <a:t>https://www.kead.or.kr/cmm/fms/downloadDirect.do?key=9104DA46F74D0684A0D3</a:t>
            </a:r>
            <a:endParaRPr lang="en-US" altLang="ko-KR" sz="1300" dirty="0"/>
          </a:p>
          <a:p>
            <a:r>
              <a:rPr lang="en-US" altLang="ko-KR" sz="1300" dirty="0"/>
              <a:t>(2023-10-17</a:t>
            </a:r>
            <a:r>
              <a:rPr lang="en-US" altLang="ko-KR" sz="1300" dirty="0" smtClean="0"/>
              <a:t>)</a:t>
            </a:r>
            <a:endParaRPr lang="en-US" altLang="ko-KR" sz="1300" dirty="0"/>
          </a:p>
          <a:p>
            <a:endParaRPr lang="en-US" altLang="ko-KR" sz="1300" dirty="0" smtClean="0"/>
          </a:p>
          <a:p>
            <a:r>
              <a:rPr lang="ko-KR" altLang="en-US" sz="1300" dirty="0" smtClean="0"/>
              <a:t>한국경제</a:t>
            </a:r>
            <a:r>
              <a:rPr lang="en-US" altLang="ko-KR" sz="1300" dirty="0" smtClean="0"/>
              <a:t>,</a:t>
            </a:r>
          </a:p>
          <a:p>
            <a:r>
              <a:rPr lang="en-US" altLang="ko-KR" sz="1300" dirty="0">
                <a:hlinkClick r:id="rId15"/>
              </a:rPr>
              <a:t>https://</a:t>
            </a:r>
            <a:r>
              <a:rPr lang="en-US" altLang="ko-KR" sz="1300" dirty="0" smtClean="0">
                <a:hlinkClick r:id="rId15"/>
              </a:rPr>
              <a:t>www.hankyung.com/society/article/2019091753331(2023-10-19)</a:t>
            </a:r>
            <a:endParaRPr lang="en-US" altLang="ko-KR" sz="1300" dirty="0" smtClean="0"/>
          </a:p>
          <a:p>
            <a:endParaRPr lang="en-US" altLang="ko-KR" sz="1300" dirty="0" smtClean="0"/>
          </a:p>
          <a:p>
            <a:r>
              <a:rPr lang="ko-KR" altLang="en-US" sz="1300" dirty="0" smtClean="0"/>
              <a:t>서울특별시</a:t>
            </a:r>
            <a:r>
              <a:rPr lang="en-US" altLang="ko-KR" sz="1300" dirty="0" smtClean="0"/>
              <a:t>,</a:t>
            </a:r>
            <a:endParaRPr lang="en-US" altLang="ko-KR" sz="1300" dirty="0"/>
          </a:p>
          <a:p>
            <a:r>
              <a:rPr lang="en-US" altLang="ko-KR" sz="1300" dirty="0">
                <a:hlinkClick r:id="rId16"/>
              </a:rPr>
              <a:t>https://opengov.seoul.go.kr</a:t>
            </a:r>
            <a:r>
              <a:rPr lang="en-US" altLang="ko-KR" sz="1300" dirty="0" smtClean="0">
                <a:hlinkClick r:id="rId16"/>
              </a:rPr>
              <a:t>/(2023-10-19)</a:t>
            </a:r>
            <a:endParaRPr lang="en-US" altLang="ko-KR" sz="1300" dirty="0" smtClean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B7D164-4266-0224-9A77-A53AA5D43F94}"/>
              </a:ext>
            </a:extLst>
          </p:cNvPr>
          <p:cNvSpPr txBox="1"/>
          <p:nvPr/>
        </p:nvSpPr>
        <p:spPr>
          <a:xfrm>
            <a:off x="7204129" y="1426934"/>
            <a:ext cx="3398746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smtClean="0">
                <a:hlinkClick r:id="rId14"/>
              </a:rPr>
              <a:t>Pt,</a:t>
            </a:r>
          </a:p>
          <a:p>
            <a:r>
              <a:rPr lang="en-US" altLang="ko-KR" sz="1300" dirty="0" smtClean="0">
                <a:hlinkClick r:id="rId14"/>
              </a:rPr>
              <a:t>https</a:t>
            </a:r>
            <a:r>
              <a:rPr lang="en-US" altLang="ko-KR" sz="1300" dirty="0">
                <a:hlinkClick r:id="rId14"/>
              </a:rPr>
              <a:t>://poweredtemplate.com/ko/%ED%8C%8C%EC%9B%8C%ED%8F%AC%EC%9D%B8%ED%8A%B8-%ED%85%9C%ED%94%8C%EB%A6%BF-%EB%B0%94%ED%80%B4-%EB%8B%AC%EB%A6%B0-%EC%9D%98%EC%9E%90-7921</a:t>
            </a:r>
            <a:r>
              <a:rPr lang="en-US" altLang="ko-KR" sz="1300" dirty="0" smtClean="0">
                <a:hlinkClick r:id="rId14"/>
              </a:rPr>
              <a:t>/(2023-10-18)</a:t>
            </a:r>
          </a:p>
          <a:p>
            <a:endParaRPr lang="en-US" altLang="ko-KR" sz="1300" dirty="0"/>
          </a:p>
          <a:p>
            <a:r>
              <a:rPr lang="ko-KR" altLang="en-US" sz="1300" dirty="0" smtClean="0"/>
              <a:t>중앙일보</a:t>
            </a:r>
            <a:r>
              <a:rPr lang="en-US" altLang="ko-KR" sz="1300" dirty="0" smtClean="0"/>
              <a:t>,</a:t>
            </a:r>
          </a:p>
          <a:p>
            <a:r>
              <a:rPr lang="en-US" altLang="ko-KR" sz="1300" dirty="0">
                <a:hlinkClick r:id="rId17"/>
              </a:rPr>
              <a:t>https://</a:t>
            </a:r>
            <a:r>
              <a:rPr lang="en-US" altLang="ko-KR" sz="1300" dirty="0" smtClean="0">
                <a:hlinkClick r:id="rId17"/>
              </a:rPr>
              <a:t>www.chosun.com/site/data/html_dir/2013/08/23/2013082300091.html(2023-10-18)</a:t>
            </a:r>
            <a:endParaRPr lang="en-US" altLang="ko-KR" sz="1300" dirty="0" smtClean="0"/>
          </a:p>
          <a:p>
            <a:endParaRPr lang="en-US" altLang="ko-KR" sz="1300" dirty="0" smtClean="0"/>
          </a:p>
          <a:p>
            <a:r>
              <a:rPr lang="en-US" altLang="ko-KR" sz="1300" dirty="0" err="1" smtClean="0"/>
              <a:t>Mbc</a:t>
            </a:r>
            <a:r>
              <a:rPr lang="ko-KR" altLang="en-US" sz="1300" dirty="0" smtClean="0"/>
              <a:t>뉴스</a:t>
            </a:r>
            <a:r>
              <a:rPr lang="en-US" altLang="ko-KR" sz="1300" dirty="0" smtClean="0"/>
              <a:t>,</a:t>
            </a:r>
          </a:p>
          <a:p>
            <a:r>
              <a:rPr lang="en-US" altLang="ko-KR" sz="1300" dirty="0">
                <a:hlinkClick r:id="rId18"/>
              </a:rPr>
              <a:t>https://</a:t>
            </a:r>
            <a:r>
              <a:rPr lang="en-US" altLang="ko-KR" sz="1300" dirty="0" smtClean="0">
                <a:hlinkClick r:id="rId18"/>
              </a:rPr>
              <a:t>imnews.imbc.com/newszoomin/newsinsight/6357483_29123.html</a:t>
            </a:r>
          </a:p>
          <a:p>
            <a:r>
              <a:rPr lang="en-US" altLang="ko-KR" sz="1300" dirty="0" smtClean="0">
                <a:hlinkClick r:id="rId18"/>
              </a:rPr>
              <a:t>(2023-10-18)</a:t>
            </a:r>
            <a:endParaRPr lang="en-US" altLang="ko-KR" sz="1300" dirty="0" smtClean="0"/>
          </a:p>
          <a:p>
            <a:endParaRPr lang="en-US" altLang="ko-KR" sz="1300" dirty="0" smtClean="0"/>
          </a:p>
          <a:p>
            <a:r>
              <a:rPr lang="ko-KR" altLang="en-US" sz="1300" dirty="0" err="1" smtClean="0"/>
              <a:t>더인디고</a:t>
            </a:r>
            <a:r>
              <a:rPr lang="en-US" altLang="ko-KR" sz="1300" dirty="0" smtClean="0"/>
              <a:t>,</a:t>
            </a:r>
          </a:p>
          <a:p>
            <a:r>
              <a:rPr lang="en-US" altLang="ko-KR" sz="1300" dirty="0">
                <a:hlinkClick r:id="rId19"/>
              </a:rPr>
              <a:t>https://</a:t>
            </a:r>
            <a:r>
              <a:rPr lang="en-US" altLang="ko-KR" sz="1300" dirty="0" smtClean="0">
                <a:hlinkClick r:id="rId19"/>
              </a:rPr>
              <a:t>theindigo.co.kr/archives/26884(2023-10-19)</a:t>
            </a:r>
            <a:endParaRPr lang="en-US" altLang="ko-KR" sz="1300" dirty="0" smtClean="0"/>
          </a:p>
        </p:txBody>
      </p:sp>
    </p:spTree>
    <p:extLst>
      <p:ext uri="{BB962C8B-B14F-4D97-AF65-F5344CB8AC3E}">
        <p14:creationId xmlns:p14="http://schemas.microsoft.com/office/powerpoint/2010/main" val="28966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F55A8EA-AB4E-F658-E82B-0673839AE3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8D8D8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0" y="-1"/>
            <a:ext cx="12192000" cy="6858647"/>
            <a:chOff x="0" y="-1"/>
            <a:chExt cx="12192000" cy="6858647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70000"/>
                      </a14:imgEffect>
                      <a14:imgEffect>
                        <a14:brightnessContrast bright="-20000" contrast="-40000"/>
                      </a14:imgEffect>
                    </a14:imgLayer>
                  </a14:imgProps>
                </a:ext>
              </a:extLst>
            </a:blip>
            <a:srcRect t="1" b="581"/>
            <a:stretch/>
          </p:blipFill>
          <p:spPr>
            <a:xfrm>
              <a:off x="0" y="0"/>
              <a:ext cx="12192000" cy="6858646"/>
            </a:xfrm>
            <a:prstGeom prst="rect">
              <a:avLst/>
            </a:prstGeom>
            <a:effectLst>
              <a:softEdge rad="825500"/>
            </a:effectLst>
          </p:spPr>
        </p:pic>
        <p:sp>
          <p:nvSpPr>
            <p:cNvPr id="4" name="직사각형 3"/>
            <p:cNvSpPr/>
            <p:nvPr/>
          </p:nvSpPr>
          <p:spPr>
            <a:xfrm>
              <a:off x="6520873" y="-1"/>
              <a:ext cx="5671127" cy="4590474"/>
            </a:xfrm>
            <a:prstGeom prst="rect">
              <a:avLst/>
            </a:prstGeom>
            <a:gradFill>
              <a:gsLst>
                <a:gs pos="82000">
                  <a:srgbClr val="171717"/>
                </a:gs>
                <a:gs pos="10000">
                  <a:srgbClr val="161616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1">
                    <a:lumMod val="45000"/>
                    <a:lumOff val="55000"/>
                  </a:schemeClr>
                </a:gs>
                <a:gs pos="6000">
                  <a:schemeClr val="accent1">
                    <a:lumMod val="45000"/>
                    <a:lumOff val="55000"/>
                  </a:schemeClr>
                </a:gs>
                <a:gs pos="100000">
                  <a:srgbClr val="06182F"/>
                </a:gs>
              </a:gsLst>
              <a:lin ang="19800000" scaled="0"/>
            </a:gradFill>
            <a:ln>
              <a:noFill/>
            </a:ln>
            <a:effectLst>
              <a:softEdge rad="660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666343" y="2813447"/>
            <a:ext cx="2787402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600" b="1" dirty="0">
                <a:ln w="3175">
                  <a:noFill/>
                </a:ln>
                <a:solidFill>
                  <a:schemeClr val="bg1"/>
                </a:solidFill>
              </a:rPr>
              <a:t>Q&amp;A</a:t>
            </a:r>
            <a:endParaRPr lang="ko-KR" altLang="en-US" sz="8600" b="1" dirty="0">
              <a:ln w="3175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35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F55A8EA-AB4E-F658-E82B-0673839AE3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BF0256D-C18B-E137-4E63-1F32B59958E2}"/>
              </a:ext>
            </a:extLst>
          </p:cNvPr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E41B8518-4743-8C09-A97D-2D3422C84920}"/>
                </a:ext>
              </a:extLst>
            </p:cNvPr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AA39E1E8-6183-D3E2-3CBF-7BF01AE2C4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93A057B-A37C-6A74-15E9-5EB944D96464}"/>
                  </a:ext>
                </a:extLst>
              </p:cNvPr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32C8EF9-D453-A7D8-31CF-9B7CB99B8118}"/>
                </a:ext>
              </a:extLst>
            </p:cNvPr>
            <p:cNvSpPr txBox="1"/>
            <p:nvPr/>
          </p:nvSpPr>
          <p:spPr>
            <a:xfrm>
              <a:off x="1187665" y="466294"/>
              <a:ext cx="19956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제안 배경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3AC5E4C-CD43-345B-E56A-A83C0E1F23AA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16AADA6E-AB7A-B54F-A44B-992DC6C253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id="{FB552750-8A87-4C2C-966C-89B9A88B49AD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0625" y="2703800"/>
            <a:ext cx="4715533" cy="319132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38928" y="2470317"/>
            <a:ext cx="2957072" cy="342480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0625" y="1472197"/>
            <a:ext cx="5765375" cy="1251320"/>
          </a:xfrm>
          <a:prstGeom prst="rect">
            <a:avLst/>
          </a:prstGeom>
        </p:spPr>
      </p:pic>
      <p:grpSp>
        <p:nvGrpSpPr>
          <p:cNvPr id="27" name="그룹 26"/>
          <p:cNvGrpSpPr/>
          <p:nvPr/>
        </p:nvGrpSpPr>
        <p:grpSpPr>
          <a:xfrm>
            <a:off x="6271343" y="2099629"/>
            <a:ext cx="4922350" cy="1247388"/>
            <a:chOff x="6283206" y="1890824"/>
            <a:chExt cx="4922350" cy="1247388"/>
          </a:xfrm>
        </p:grpSpPr>
        <p:grpSp>
          <p:nvGrpSpPr>
            <p:cNvPr id="28" name="그룹 27"/>
            <p:cNvGrpSpPr/>
            <p:nvPr/>
          </p:nvGrpSpPr>
          <p:grpSpPr>
            <a:xfrm>
              <a:off x="6283206" y="1890824"/>
              <a:ext cx="4922350" cy="592793"/>
              <a:chOff x="7523018" y="1848443"/>
              <a:chExt cx="3449783" cy="369332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7523018" y="1848443"/>
                <a:ext cx="34497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ㄹㅇㅇㄹㅇ</a:t>
                </a:r>
                <a:endParaRPr lang="ko-KR" altLang="en-US" dirty="0"/>
              </a:p>
            </p:txBody>
          </p:sp>
          <p:sp>
            <p:nvSpPr>
              <p:cNvPr id="31" name="직사각형 30"/>
              <p:cNvSpPr/>
              <p:nvPr/>
            </p:nvSpPr>
            <p:spPr>
              <a:xfrm>
                <a:off x="7523018" y="1848444"/>
                <a:ext cx="3441469" cy="2601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500" dirty="0" err="1" smtClean="0"/>
                  <a:t>Mbc</a:t>
                </a:r>
                <a:r>
                  <a:rPr lang="ko-KR" altLang="en-US" sz="1500" dirty="0" smtClean="0"/>
                  <a:t>뉴스</a:t>
                </a:r>
                <a:r>
                  <a:rPr lang="en-US" altLang="ko-KR" sz="1500" dirty="0" smtClean="0"/>
                  <a:t>(22.04.08)</a:t>
                </a:r>
                <a:endParaRPr lang="ko-KR" altLang="en-US" sz="1500" dirty="0"/>
              </a:p>
            </p:txBody>
          </p:sp>
        </p:grpSp>
        <p:sp>
          <p:nvSpPr>
            <p:cNvPr id="29" name="직사각형 28"/>
            <p:cNvSpPr/>
            <p:nvPr/>
          </p:nvSpPr>
          <p:spPr>
            <a:xfrm>
              <a:off x="6283206" y="2308436"/>
              <a:ext cx="4914038" cy="8297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smtClean="0">
                  <a:solidFill>
                    <a:schemeClr val="tx1"/>
                  </a:solidFill>
                </a:rPr>
                <a:t>‘</a:t>
              </a:r>
              <a:r>
                <a:rPr lang="ko-KR" altLang="en-US" sz="1500" dirty="0">
                  <a:solidFill>
                    <a:schemeClr val="tx1"/>
                  </a:solidFill>
                </a:rPr>
                <a:t>장애인 이동권</a:t>
              </a:r>
              <a:r>
                <a:rPr lang="en-US" altLang="ko-KR" sz="1500" dirty="0">
                  <a:solidFill>
                    <a:schemeClr val="tx1"/>
                  </a:solidFill>
                </a:rPr>
                <a:t>, </a:t>
              </a:r>
              <a:r>
                <a:rPr lang="ko-KR" altLang="en-US" sz="1500" dirty="0">
                  <a:solidFill>
                    <a:schemeClr val="tx1"/>
                  </a:solidFill>
                </a:rPr>
                <a:t>장애인만을 위한 것일까</a:t>
              </a:r>
              <a:r>
                <a:rPr lang="en-US" altLang="ko-KR" sz="1500" dirty="0" smtClean="0">
                  <a:solidFill>
                    <a:schemeClr val="tx1"/>
                  </a:solidFill>
                </a:rPr>
                <a:t>?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’</a:t>
              </a:r>
              <a:endParaRPr lang="en-US" altLang="ko-KR" sz="15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6271343" y="4128538"/>
            <a:ext cx="4922350" cy="1247388"/>
            <a:chOff x="6283206" y="1890824"/>
            <a:chExt cx="4922350" cy="1247388"/>
          </a:xfrm>
        </p:grpSpPr>
        <p:grpSp>
          <p:nvGrpSpPr>
            <p:cNvPr id="33" name="그룹 32"/>
            <p:cNvGrpSpPr/>
            <p:nvPr/>
          </p:nvGrpSpPr>
          <p:grpSpPr>
            <a:xfrm>
              <a:off x="6283206" y="1890824"/>
              <a:ext cx="4922350" cy="592793"/>
              <a:chOff x="7523018" y="1848443"/>
              <a:chExt cx="3449783" cy="369332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7523018" y="1848443"/>
                <a:ext cx="34497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ㄹㅇㅇㄹㅇ</a:t>
                </a:r>
                <a:endParaRPr lang="ko-KR" altLang="en-US" dirty="0"/>
              </a:p>
            </p:txBody>
          </p:sp>
          <p:sp>
            <p:nvSpPr>
              <p:cNvPr id="36" name="직사각형 35"/>
              <p:cNvSpPr/>
              <p:nvPr/>
            </p:nvSpPr>
            <p:spPr>
              <a:xfrm>
                <a:off x="7523018" y="1848444"/>
                <a:ext cx="3441469" cy="2601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500" dirty="0" smtClean="0"/>
                  <a:t>중앙일보</a:t>
                </a:r>
                <a:r>
                  <a:rPr lang="en-US" altLang="ko-KR" sz="1500" dirty="0" smtClean="0"/>
                  <a:t>(13.08.23)</a:t>
                </a:r>
                <a:endParaRPr lang="ko-KR" altLang="en-US" sz="1500" dirty="0"/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6283206" y="2308436"/>
              <a:ext cx="4914038" cy="8297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smtClean="0">
                  <a:solidFill>
                    <a:schemeClr val="tx1"/>
                  </a:solidFill>
                </a:rPr>
                <a:t>‘</a:t>
              </a:r>
              <a:r>
                <a:rPr lang="ko-KR" altLang="en-US" sz="1500" dirty="0">
                  <a:solidFill>
                    <a:schemeClr val="tx1"/>
                  </a:solidFill>
                </a:rPr>
                <a:t>노약자用 엘리베이터에서 밀려나는 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노약자’</a:t>
              </a:r>
              <a:endParaRPr lang="en-US" altLang="ko-KR" sz="15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559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F55A8EA-AB4E-F658-E82B-0673839AE3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BF0256D-C18B-E137-4E63-1F32B59958E2}"/>
              </a:ext>
            </a:extLst>
          </p:cNvPr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E41B8518-4743-8C09-A97D-2D3422C84920}"/>
                </a:ext>
              </a:extLst>
            </p:cNvPr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AA39E1E8-6183-D3E2-3CBF-7BF01AE2C4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93A057B-A37C-6A74-15E9-5EB944D96464}"/>
                  </a:ext>
                </a:extLst>
              </p:cNvPr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32C8EF9-D453-A7D8-31CF-9B7CB99B8118}"/>
                </a:ext>
              </a:extLst>
            </p:cNvPr>
            <p:cNvSpPr txBox="1"/>
            <p:nvPr/>
          </p:nvSpPr>
          <p:spPr>
            <a:xfrm>
              <a:off x="1187665" y="466294"/>
              <a:ext cx="19956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제안 배경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3AC5E4C-CD43-345B-E56A-A83C0E1F23AA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16AADA6E-AB7A-B54F-A44B-992DC6C253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id="{FB552750-8A87-4C2C-966C-89B9A88B49AD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0625" y="2690062"/>
            <a:ext cx="4082006" cy="317223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24832" y="2136452"/>
            <a:ext cx="2771168" cy="3721815"/>
          </a:xfrm>
          <a:prstGeom prst="rect">
            <a:avLst/>
          </a:prstGeom>
        </p:spPr>
      </p:pic>
      <p:grpSp>
        <p:nvGrpSpPr>
          <p:cNvPr id="17" name="그룹 16"/>
          <p:cNvGrpSpPr/>
          <p:nvPr/>
        </p:nvGrpSpPr>
        <p:grpSpPr>
          <a:xfrm>
            <a:off x="6271343" y="2099629"/>
            <a:ext cx="4922350" cy="1508094"/>
            <a:chOff x="6283206" y="1890824"/>
            <a:chExt cx="4922350" cy="1508094"/>
          </a:xfrm>
        </p:grpSpPr>
        <p:grpSp>
          <p:nvGrpSpPr>
            <p:cNvPr id="18" name="그룹 17"/>
            <p:cNvGrpSpPr/>
            <p:nvPr/>
          </p:nvGrpSpPr>
          <p:grpSpPr>
            <a:xfrm>
              <a:off x="6283206" y="1890824"/>
              <a:ext cx="4922350" cy="592793"/>
              <a:chOff x="7523018" y="1848443"/>
              <a:chExt cx="3449783" cy="369332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7523018" y="1848443"/>
                <a:ext cx="34497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ㄹㅇㅇㄹㅇ</a:t>
                </a:r>
                <a:endParaRPr lang="ko-KR" altLang="en-US" dirty="0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7523018" y="1848444"/>
                <a:ext cx="3441469" cy="2601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500" dirty="0" err="1" smtClean="0">
                    <a:solidFill>
                      <a:schemeClr val="bg1"/>
                    </a:solidFill>
                  </a:rPr>
                  <a:t>노컷뉴스</a:t>
                </a:r>
                <a:r>
                  <a:rPr lang="en-US" altLang="ko-KR" sz="1500" dirty="0" smtClean="0">
                    <a:solidFill>
                      <a:schemeClr val="bg1"/>
                    </a:solidFill>
                  </a:rPr>
                  <a:t>(22.04.24)</a:t>
                </a:r>
                <a:endParaRPr lang="ko-KR" altLang="en-US" sz="15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6283206" y="2308435"/>
              <a:ext cx="4914038" cy="10904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smtClean="0">
                  <a:solidFill>
                    <a:schemeClr val="tx1"/>
                  </a:solidFill>
                </a:rPr>
                <a:t>‘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한국에 반면</a:t>
              </a:r>
              <a:r>
                <a:rPr lang="en-US" altLang="ko-KR" sz="15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일본의 </a:t>
              </a:r>
              <a:r>
                <a:rPr lang="ko-KR" altLang="en-US" sz="1500" dirty="0">
                  <a:solidFill>
                    <a:schemeClr val="tx1"/>
                  </a:solidFill>
                </a:rPr>
                <a:t>경우 승차한 역 관계자가 어느 역에서 내릴지 물으면 내릴 역 기관사에게 연락한 뒤 미리 발판을 가지고 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나와있었다</a:t>
              </a:r>
              <a:r>
                <a:rPr lang="en-US" altLang="ko-KR" sz="1500" dirty="0" smtClean="0">
                  <a:solidFill>
                    <a:schemeClr val="tx1"/>
                  </a:solidFill>
                </a:rPr>
                <a:t>’</a:t>
              </a:r>
              <a:endParaRPr lang="en-US" altLang="ko-KR" sz="15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6271343" y="4128538"/>
            <a:ext cx="4922350" cy="1729728"/>
            <a:chOff x="6283206" y="1890824"/>
            <a:chExt cx="4922350" cy="1729728"/>
          </a:xfrm>
        </p:grpSpPr>
        <p:grpSp>
          <p:nvGrpSpPr>
            <p:cNvPr id="23" name="그룹 22"/>
            <p:cNvGrpSpPr/>
            <p:nvPr/>
          </p:nvGrpSpPr>
          <p:grpSpPr>
            <a:xfrm>
              <a:off x="6283206" y="1890824"/>
              <a:ext cx="4922350" cy="592793"/>
              <a:chOff x="7523018" y="1848443"/>
              <a:chExt cx="3449783" cy="369332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7523018" y="1848443"/>
                <a:ext cx="34497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ㄹㅇㅇㄹㅇ</a:t>
                </a:r>
                <a:endParaRPr lang="ko-KR" altLang="en-US" dirty="0"/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7523018" y="1848444"/>
                <a:ext cx="3441469" cy="2601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500" dirty="0" err="1" smtClean="0"/>
                  <a:t>노컷뉴스</a:t>
                </a:r>
                <a:r>
                  <a:rPr lang="en-US" altLang="ko-KR" sz="1500" dirty="0" smtClean="0"/>
                  <a:t>(22.04.24)</a:t>
                </a:r>
                <a:endParaRPr lang="ko-KR" altLang="en-US" sz="1500" dirty="0"/>
              </a:p>
            </p:txBody>
          </p:sp>
        </p:grpSp>
        <p:sp>
          <p:nvSpPr>
            <p:cNvPr id="24" name="직사각형 23"/>
            <p:cNvSpPr/>
            <p:nvPr/>
          </p:nvSpPr>
          <p:spPr>
            <a:xfrm>
              <a:off x="6283206" y="2308435"/>
              <a:ext cx="4914038" cy="13121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smtClean="0">
                  <a:solidFill>
                    <a:schemeClr val="tx1"/>
                  </a:solidFill>
                </a:rPr>
                <a:t>‘</a:t>
              </a:r>
              <a:r>
                <a:rPr lang="ko-KR" altLang="en-US" sz="1500" dirty="0" err="1" smtClean="0">
                  <a:solidFill>
                    <a:schemeClr val="tx1"/>
                  </a:solidFill>
                </a:rPr>
                <a:t>미국장애인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 </a:t>
              </a:r>
              <a:r>
                <a:rPr lang="ko-KR" altLang="en-US" sz="1500" dirty="0">
                  <a:solidFill>
                    <a:schemeClr val="tx1"/>
                  </a:solidFill>
                </a:rPr>
                <a:t>법은 장애인의 대중교통수단 접근성을 법으로 보장하고 있으며 </a:t>
              </a:r>
              <a:r>
                <a:rPr lang="ko-KR" altLang="en-US" sz="1500" dirty="0" err="1">
                  <a:solidFill>
                    <a:schemeClr val="tx1"/>
                  </a:solidFill>
                </a:rPr>
                <a:t>저상버스</a:t>
              </a:r>
              <a:r>
                <a:rPr lang="ko-KR" altLang="en-US" sz="1500" dirty="0">
                  <a:solidFill>
                    <a:schemeClr val="tx1"/>
                  </a:solidFill>
                </a:rPr>
                <a:t> 도입을 의무화하는 등 일반 대중에게 개방된 모든 공간에서 장애인에 대한 차별을 금지하는 내용을 담고 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있다’</a:t>
              </a:r>
              <a:endParaRPr lang="en-US" altLang="ko-KR" sz="15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0625" y="1460808"/>
            <a:ext cx="5765375" cy="1229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716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F55A8EA-AB4E-F658-E82B-0673839AE3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5" name="그룹 14"/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D5CE140-C5A8-7C57-EF9B-3844C50E72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/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17" name="직각 삼각형 16"/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2" name="그룹 11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3" name="그림 12"/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/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4" name="TextBox 13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1187665" y="466294"/>
              <a:ext cx="19956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제안 배경</a:t>
              </a:r>
            </a:p>
          </p:txBody>
        </p:sp>
      </p:grpSp>
      <p:sp>
        <p:nvSpPr>
          <p:cNvPr id="26" name="직사각형 25"/>
          <p:cNvSpPr/>
          <p:nvPr/>
        </p:nvSpPr>
        <p:spPr>
          <a:xfrm>
            <a:off x="406637" y="1391535"/>
            <a:ext cx="4605938" cy="52287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86" y="4097622"/>
            <a:ext cx="4526949" cy="2446298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596" y="1414176"/>
            <a:ext cx="4548530" cy="2627665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1944478" y="4824557"/>
            <a:ext cx="2012990" cy="682338"/>
            <a:chOff x="1939636" y="2130898"/>
            <a:chExt cx="2012990" cy="682338"/>
          </a:xfrm>
        </p:grpSpPr>
        <p:sp>
          <p:nvSpPr>
            <p:cNvPr id="35" name="모서리가 둥근 사각형 설명선 34"/>
            <p:cNvSpPr/>
            <p:nvPr/>
          </p:nvSpPr>
          <p:spPr>
            <a:xfrm>
              <a:off x="1939636" y="2207892"/>
              <a:ext cx="615143" cy="295478"/>
            </a:xfrm>
            <a:prstGeom prst="wedgeRoundRectCallout">
              <a:avLst>
                <a:gd name="adj1" fmla="val 35307"/>
                <a:gd name="adj2" fmla="val 126137"/>
                <a:gd name="adj3" fmla="val 16667"/>
              </a:avLst>
            </a:prstGeom>
            <a:solidFill>
              <a:schemeClr val="bg1"/>
            </a:solidFill>
            <a:ln>
              <a:solidFill>
                <a:srgbClr val="1190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</a:rPr>
                <a:t>Korea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" name="모서리가 둥근 사각형 설명선 35"/>
            <p:cNvSpPr/>
            <p:nvPr/>
          </p:nvSpPr>
          <p:spPr>
            <a:xfrm>
              <a:off x="2923293" y="2517758"/>
              <a:ext cx="1029333" cy="295478"/>
            </a:xfrm>
            <a:prstGeom prst="wedgeRoundRectCallout">
              <a:avLst>
                <a:gd name="adj1" fmla="val -44381"/>
                <a:gd name="adj2" fmla="val 82569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OECD 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평균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" name="모서리가 둥근 사각형 설명선 39"/>
            <p:cNvSpPr/>
            <p:nvPr/>
          </p:nvSpPr>
          <p:spPr>
            <a:xfrm>
              <a:off x="2671932" y="2130898"/>
              <a:ext cx="615143" cy="295478"/>
            </a:xfrm>
            <a:prstGeom prst="wedgeRoundRectCallout">
              <a:avLst>
                <a:gd name="adj1" fmla="val -39017"/>
                <a:gd name="adj2" fmla="val 160522"/>
                <a:gd name="adj3" fmla="val 16667"/>
              </a:avLst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Italy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6265411" y="2099629"/>
            <a:ext cx="4922350" cy="1247388"/>
            <a:chOff x="6283206" y="1890824"/>
            <a:chExt cx="4922350" cy="1247388"/>
          </a:xfrm>
        </p:grpSpPr>
        <p:grpSp>
          <p:nvGrpSpPr>
            <p:cNvPr id="31" name="그룹 30"/>
            <p:cNvGrpSpPr/>
            <p:nvPr/>
          </p:nvGrpSpPr>
          <p:grpSpPr>
            <a:xfrm>
              <a:off x="6283206" y="1890824"/>
              <a:ext cx="4922350" cy="592793"/>
              <a:chOff x="7523018" y="1848443"/>
              <a:chExt cx="3449783" cy="369332"/>
            </a:xfrm>
          </p:grpSpPr>
          <p:sp>
            <p:nvSpPr>
              <p:cNvPr id="33" name="TextBox 32"/>
              <p:cNvSpPr txBox="1"/>
              <p:nvPr/>
            </p:nvSpPr>
            <p:spPr>
              <a:xfrm>
                <a:off x="7523018" y="1848443"/>
                <a:ext cx="34497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ㄹㅇㅇㄹㅇ</a:t>
                </a:r>
                <a:endParaRPr lang="ko-KR" altLang="en-US" dirty="0"/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7523018" y="1848444"/>
                <a:ext cx="3441469" cy="2601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500" dirty="0">
                    <a:solidFill>
                      <a:schemeClr val="bg1"/>
                    </a:solidFill>
                  </a:rPr>
                  <a:t>경향신문</a:t>
                </a:r>
                <a:r>
                  <a:rPr lang="en-US" altLang="ko-KR" sz="1500" dirty="0">
                    <a:solidFill>
                      <a:schemeClr val="bg1"/>
                    </a:solidFill>
                  </a:rPr>
                  <a:t>(23.09.17)</a:t>
                </a:r>
                <a:endParaRPr lang="ko-KR" altLang="en-US" sz="15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2" name="직사각형 31"/>
            <p:cNvSpPr/>
            <p:nvPr/>
          </p:nvSpPr>
          <p:spPr>
            <a:xfrm>
              <a:off x="6283206" y="2308436"/>
              <a:ext cx="4914038" cy="8297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smtClean="0">
                  <a:solidFill>
                    <a:schemeClr val="tx1"/>
                  </a:solidFill>
                </a:rPr>
                <a:t>‘</a:t>
              </a:r>
              <a:r>
                <a:rPr lang="ko-KR" altLang="en-US" sz="1500" dirty="0">
                  <a:solidFill>
                    <a:schemeClr val="tx1"/>
                  </a:solidFill>
                </a:rPr>
                <a:t>작년 공공사회지출 </a:t>
              </a:r>
              <a:r>
                <a:rPr lang="en-US" altLang="ko-KR" sz="1500" dirty="0">
                  <a:solidFill>
                    <a:schemeClr val="tx1"/>
                  </a:solidFill>
                </a:rPr>
                <a:t>GDP </a:t>
              </a:r>
              <a:r>
                <a:rPr lang="ko-KR" altLang="en-US" sz="1500" dirty="0">
                  <a:solidFill>
                    <a:schemeClr val="tx1"/>
                  </a:solidFill>
                </a:rPr>
                <a:t>대비 </a:t>
              </a:r>
              <a:r>
                <a:rPr lang="en-US" altLang="ko-KR" sz="1500" dirty="0">
                  <a:solidFill>
                    <a:schemeClr val="tx1"/>
                  </a:solidFill>
                </a:rPr>
                <a:t>14.8</a:t>
              </a:r>
              <a:r>
                <a:rPr lang="en-US" altLang="ko-KR" sz="1500" dirty="0" smtClean="0">
                  <a:solidFill>
                    <a:schemeClr val="tx1"/>
                  </a:solidFill>
                </a:rPr>
                <a:t>%…</a:t>
              </a:r>
            </a:p>
            <a:p>
              <a:pPr algn="ctr"/>
              <a:r>
                <a:rPr lang="en-US" altLang="ko-KR" sz="1500" dirty="0" smtClean="0">
                  <a:solidFill>
                    <a:schemeClr val="tx1"/>
                  </a:solidFill>
                </a:rPr>
                <a:t>OECD </a:t>
              </a:r>
              <a:r>
                <a:rPr lang="ko-KR" altLang="en-US" sz="1500" dirty="0">
                  <a:solidFill>
                    <a:schemeClr val="tx1"/>
                  </a:solidFill>
                </a:rPr>
                <a:t>평균보다 </a:t>
              </a:r>
              <a:r>
                <a:rPr lang="en-US" altLang="ko-KR" sz="1500" dirty="0">
                  <a:solidFill>
                    <a:schemeClr val="tx1"/>
                  </a:solidFill>
                </a:rPr>
                <a:t>6.3%p </a:t>
              </a:r>
              <a:r>
                <a:rPr lang="ko-KR" altLang="en-US" sz="1500" dirty="0" smtClean="0">
                  <a:solidFill>
                    <a:schemeClr val="tx1"/>
                  </a:solidFill>
                </a:rPr>
                <a:t>낮아’</a:t>
              </a:r>
              <a:endParaRPr lang="en-US" altLang="ko-KR" sz="15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6271343" y="4128538"/>
            <a:ext cx="4922350" cy="1247388"/>
            <a:chOff x="6283206" y="1890824"/>
            <a:chExt cx="4922350" cy="1247388"/>
          </a:xfrm>
        </p:grpSpPr>
        <p:grpSp>
          <p:nvGrpSpPr>
            <p:cNvPr id="46" name="그룹 45"/>
            <p:cNvGrpSpPr/>
            <p:nvPr/>
          </p:nvGrpSpPr>
          <p:grpSpPr>
            <a:xfrm>
              <a:off x="6283206" y="1890824"/>
              <a:ext cx="4922350" cy="592793"/>
              <a:chOff x="7523018" y="1848443"/>
              <a:chExt cx="3449783" cy="369332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7523018" y="1848443"/>
                <a:ext cx="34497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ㄹㅇㅇㄹㅇ</a:t>
                </a:r>
                <a:endParaRPr lang="ko-KR" altLang="en-US" dirty="0"/>
              </a:p>
            </p:txBody>
          </p:sp>
          <p:sp>
            <p:nvSpPr>
              <p:cNvPr id="49" name="직사각형 48"/>
              <p:cNvSpPr/>
              <p:nvPr/>
            </p:nvSpPr>
            <p:spPr>
              <a:xfrm>
                <a:off x="7523018" y="1848444"/>
                <a:ext cx="3441469" cy="2601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500" dirty="0"/>
                  <a:t>NEWSTOF(20.03.19)</a:t>
                </a:r>
                <a:endParaRPr lang="ko-KR" altLang="en-US" sz="1500" dirty="0"/>
              </a:p>
            </p:txBody>
          </p:sp>
        </p:grpSp>
        <p:sp>
          <p:nvSpPr>
            <p:cNvPr id="47" name="직사각형 46"/>
            <p:cNvSpPr/>
            <p:nvPr/>
          </p:nvSpPr>
          <p:spPr>
            <a:xfrm>
              <a:off x="6283206" y="2308436"/>
              <a:ext cx="4914038" cy="8297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‘</a:t>
              </a:r>
              <a:r>
                <a:rPr lang="ko-KR" altLang="en-US" sz="1500" dirty="0">
                  <a:solidFill>
                    <a:schemeClr val="tx1"/>
                  </a:solidFill>
                </a:rPr>
                <a:t>한국 </a:t>
              </a:r>
              <a:r>
                <a:rPr lang="en-US" altLang="ko-KR" sz="1500" dirty="0">
                  <a:solidFill>
                    <a:schemeClr val="tx1"/>
                  </a:solidFill>
                </a:rPr>
                <a:t>1</a:t>
              </a:r>
              <a:r>
                <a:rPr lang="ko-KR" altLang="en-US" sz="1500" dirty="0">
                  <a:solidFill>
                    <a:schemeClr val="tx1"/>
                  </a:solidFill>
                </a:rPr>
                <a:t>인당 </a:t>
              </a:r>
              <a:r>
                <a:rPr lang="en-US" altLang="ko-KR" sz="1500" dirty="0">
                  <a:solidFill>
                    <a:schemeClr val="tx1"/>
                  </a:solidFill>
                </a:rPr>
                <a:t>GDP, </a:t>
              </a:r>
              <a:r>
                <a:rPr lang="ko-KR" altLang="en-US" sz="1500" dirty="0">
                  <a:solidFill>
                    <a:schemeClr val="tx1"/>
                  </a:solidFill>
                </a:rPr>
                <a:t>사상 첫 일본 추월’</a:t>
              </a:r>
              <a:endParaRPr lang="en-US" altLang="ko-KR" sz="15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74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DA31F5E-5332-CE40-3FFA-5F2012A9F59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98D78AB-00BC-9249-1EEF-67BEA900DF23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5E7A31D-6C8B-3ABC-B002-CF95385793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E5998C3E-647E-DC5D-2DB7-A6A52E0143F0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2" name="그룹 11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3" name="그림 12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4" name="TextBox 13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1187665" y="466294"/>
              <a:ext cx="19956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제안 배경</a:t>
              </a:r>
            </a:p>
          </p:txBody>
        </p:sp>
      </p:grpSp>
      <p:pic>
        <p:nvPicPr>
          <p:cNvPr id="40" name="그림 3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637" y="1387622"/>
            <a:ext cx="4401164" cy="517279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41" name="그룹 40"/>
          <p:cNvGrpSpPr/>
          <p:nvPr/>
        </p:nvGrpSpPr>
        <p:grpSpPr>
          <a:xfrm>
            <a:off x="6291519" y="2539216"/>
            <a:ext cx="4922350" cy="1247388"/>
            <a:chOff x="6283206" y="1890824"/>
            <a:chExt cx="4922350" cy="1247388"/>
          </a:xfrm>
        </p:grpSpPr>
        <p:grpSp>
          <p:nvGrpSpPr>
            <p:cNvPr id="42" name="그룹 41"/>
            <p:cNvGrpSpPr/>
            <p:nvPr/>
          </p:nvGrpSpPr>
          <p:grpSpPr>
            <a:xfrm>
              <a:off x="6283206" y="1890824"/>
              <a:ext cx="4922350" cy="592793"/>
              <a:chOff x="7523018" y="1848443"/>
              <a:chExt cx="3449783" cy="369332"/>
            </a:xfrm>
          </p:grpSpPr>
          <p:sp>
            <p:nvSpPr>
              <p:cNvPr id="44" name="TextBox 43"/>
              <p:cNvSpPr txBox="1"/>
              <p:nvPr/>
            </p:nvSpPr>
            <p:spPr>
              <a:xfrm>
                <a:off x="7523018" y="1848443"/>
                <a:ext cx="34497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ㄹㅇㅇㄹㅇ</a:t>
                </a:r>
                <a:endParaRPr lang="ko-KR" altLang="en-US" dirty="0"/>
              </a:p>
            </p:txBody>
          </p:sp>
          <p:sp>
            <p:nvSpPr>
              <p:cNvPr id="45" name="직사각형 44"/>
              <p:cNvSpPr/>
              <p:nvPr/>
            </p:nvSpPr>
            <p:spPr>
              <a:xfrm>
                <a:off x="7523018" y="1848444"/>
                <a:ext cx="3441469" cy="2601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500" dirty="0">
                    <a:solidFill>
                      <a:schemeClr val="bg1"/>
                    </a:solidFill>
                  </a:rPr>
                  <a:t>연합뉴스</a:t>
                </a:r>
                <a:r>
                  <a:rPr lang="en-US" altLang="ko-KR" sz="1500" dirty="0">
                    <a:solidFill>
                      <a:schemeClr val="bg1"/>
                    </a:solidFill>
                  </a:rPr>
                  <a:t>(22.02.01)</a:t>
                </a:r>
                <a:endParaRPr lang="ko-KR" altLang="en-US" sz="15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3" name="직사각형 42"/>
            <p:cNvSpPr/>
            <p:nvPr/>
          </p:nvSpPr>
          <p:spPr>
            <a:xfrm>
              <a:off x="6283206" y="2308436"/>
              <a:ext cx="4914038" cy="8297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‘</a:t>
              </a:r>
              <a:r>
                <a:rPr lang="ko-KR" altLang="en-US" sz="1500" dirty="0">
                  <a:solidFill>
                    <a:schemeClr val="tx1"/>
                  </a:solidFill>
                </a:rPr>
                <a:t>장애</a:t>
              </a:r>
              <a:r>
                <a:rPr lang="en-US" altLang="ko-KR" sz="1500" dirty="0">
                  <a:solidFill>
                    <a:schemeClr val="tx1"/>
                  </a:solidFill>
                </a:rPr>
                <a:t>·</a:t>
              </a:r>
              <a:r>
                <a:rPr lang="ko-KR" altLang="en-US" sz="1500" dirty="0" err="1">
                  <a:solidFill>
                    <a:schemeClr val="tx1"/>
                  </a:solidFill>
                </a:rPr>
                <a:t>상병급여</a:t>
              </a:r>
              <a:r>
                <a:rPr lang="ko-KR" altLang="en-US" sz="1500" dirty="0">
                  <a:solidFill>
                    <a:schemeClr val="tx1"/>
                  </a:solidFill>
                </a:rPr>
                <a:t> 지출 </a:t>
              </a:r>
              <a:r>
                <a:rPr lang="en-US" altLang="ko-KR" sz="1500" dirty="0">
                  <a:solidFill>
                    <a:schemeClr val="tx1"/>
                  </a:solidFill>
                </a:rPr>
                <a:t>GDP </a:t>
              </a:r>
              <a:r>
                <a:rPr lang="ko-KR" altLang="en-US" sz="1500" dirty="0">
                  <a:solidFill>
                    <a:schemeClr val="tx1"/>
                  </a:solidFill>
                </a:rPr>
                <a:t>대비 </a:t>
              </a:r>
              <a:r>
                <a:rPr lang="en-US" altLang="ko-KR" sz="1500" dirty="0">
                  <a:solidFill>
                    <a:schemeClr val="tx1"/>
                  </a:solidFill>
                </a:rPr>
                <a:t>0.3%…</a:t>
              </a:r>
            </a:p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OECD 34</a:t>
              </a:r>
              <a:r>
                <a:rPr lang="ko-KR" altLang="en-US" sz="1500" dirty="0">
                  <a:solidFill>
                    <a:schemeClr val="tx1"/>
                  </a:solidFill>
                </a:rPr>
                <a:t>개국 중 </a:t>
              </a:r>
              <a:r>
                <a:rPr lang="en-US" altLang="ko-KR" sz="1500" dirty="0">
                  <a:solidFill>
                    <a:schemeClr val="tx1"/>
                  </a:solidFill>
                </a:rPr>
                <a:t>33</a:t>
              </a:r>
              <a:r>
                <a:rPr lang="ko-KR" altLang="en-US" sz="1500" dirty="0">
                  <a:solidFill>
                    <a:schemeClr val="tx1"/>
                  </a:solidFill>
                </a:rPr>
                <a:t>위</a:t>
              </a:r>
              <a:r>
                <a:rPr lang="en-US" altLang="ko-KR" sz="1500" dirty="0">
                  <a:solidFill>
                    <a:schemeClr val="tx1"/>
                  </a:solidFill>
                </a:rPr>
                <a:t>’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</p:grpSp>
      <p:sp>
        <p:nvSpPr>
          <p:cNvPr id="46" name="모서리가 둥근 사각형 설명선 45"/>
          <p:cNvSpPr/>
          <p:nvPr/>
        </p:nvSpPr>
        <p:spPr>
          <a:xfrm>
            <a:off x="2496524" y="5583841"/>
            <a:ext cx="606830" cy="299259"/>
          </a:xfrm>
          <a:prstGeom prst="wedgeRoundRectCallout">
            <a:avLst>
              <a:gd name="adj1" fmla="val -224695"/>
              <a:gd name="adj2" fmla="val 173611"/>
              <a:gd name="adj3" fmla="val 16667"/>
            </a:avLst>
          </a:prstGeom>
          <a:noFill/>
          <a:ln>
            <a:solidFill>
              <a:srgbClr val="B13E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</a:rPr>
              <a:t>한국</a:t>
            </a:r>
          </a:p>
        </p:txBody>
      </p:sp>
      <p:sp>
        <p:nvSpPr>
          <p:cNvPr id="47" name="모서리가 둥근 사각형 설명선 46"/>
          <p:cNvSpPr/>
          <p:nvPr/>
        </p:nvSpPr>
        <p:spPr>
          <a:xfrm>
            <a:off x="3430319" y="5013034"/>
            <a:ext cx="1233120" cy="299259"/>
          </a:xfrm>
          <a:prstGeom prst="wedgeRoundRectCallout">
            <a:avLst>
              <a:gd name="adj1" fmla="val -114706"/>
              <a:gd name="adj2" fmla="val -95833"/>
              <a:gd name="adj3" fmla="val 16667"/>
            </a:avLst>
          </a:prstGeom>
          <a:noFill/>
          <a:ln>
            <a:solidFill>
              <a:srgbClr val="8989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</a:rPr>
              <a:t>평균 </a:t>
            </a:r>
            <a:r>
              <a:rPr lang="en-US" altLang="ko-KR" sz="1500" dirty="0">
                <a:solidFill>
                  <a:schemeClr val="tx1"/>
                </a:solidFill>
              </a:rPr>
              <a:t>OECD</a:t>
            </a:r>
            <a:endParaRPr lang="ko-KR" altLang="en-US" sz="1500" dirty="0">
              <a:solidFill>
                <a:schemeClr val="tx1"/>
              </a:solidFill>
            </a:endParaRP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2795782" y="3337993"/>
            <a:ext cx="615143" cy="295478"/>
          </a:xfrm>
          <a:prstGeom prst="wedgeRoundRectCallout">
            <a:avLst>
              <a:gd name="adj1" fmla="val -67603"/>
              <a:gd name="adj2" fmla="val 169449"/>
              <a:gd name="adj3" fmla="val 16667"/>
            </a:avLst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Italy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25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DA31F5E-5332-CE40-3FFA-5F2012A9F59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98D78AB-00BC-9249-1EEF-67BEA900DF23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5E7A31D-6C8B-3ABC-B002-CF95385793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E5998C3E-647E-DC5D-2DB7-A6A52E0143F0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2" name="그룹 11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3" name="그림 12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14" name="TextBox 13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1187665" y="466294"/>
              <a:ext cx="19956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제안 배경</a:t>
              </a: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406637" y="2240362"/>
            <a:ext cx="4522810" cy="4039717"/>
            <a:chOff x="2369127" y="1602067"/>
            <a:chExt cx="4935872" cy="4469081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6"/>
            <a:srcRect l="20303" t="13594" b="-255"/>
            <a:stretch/>
          </p:blipFill>
          <p:spPr>
            <a:xfrm>
              <a:off x="2369127" y="1604355"/>
              <a:ext cx="4935872" cy="4466793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09607" y="1602067"/>
              <a:ext cx="1095392" cy="183087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</p:grpSp>
      <p:sp>
        <p:nvSpPr>
          <p:cNvPr id="9" name="TextBox 8"/>
          <p:cNvSpPr txBox="1"/>
          <p:nvPr/>
        </p:nvSpPr>
        <p:spPr>
          <a:xfrm>
            <a:off x="274023" y="1728417"/>
            <a:ext cx="4882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서울 구 별 분야별 장애인 예산 편성 분포도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46073" y="3573881"/>
            <a:ext cx="2784763" cy="270619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7" name="자유형 16"/>
          <p:cNvSpPr/>
          <p:nvPr/>
        </p:nvSpPr>
        <p:spPr>
          <a:xfrm>
            <a:off x="5843848" y="1682168"/>
            <a:ext cx="1811154" cy="558194"/>
          </a:xfrm>
          <a:custGeom>
            <a:avLst/>
            <a:gdLst>
              <a:gd name="connsiteX0" fmla="*/ 0 w 8128000"/>
              <a:gd name="connsiteY0" fmla="*/ 168483 h 1010880"/>
              <a:gd name="connsiteX1" fmla="*/ 168483 w 8128000"/>
              <a:gd name="connsiteY1" fmla="*/ 0 h 1010880"/>
              <a:gd name="connsiteX2" fmla="*/ 7959517 w 8128000"/>
              <a:gd name="connsiteY2" fmla="*/ 0 h 1010880"/>
              <a:gd name="connsiteX3" fmla="*/ 8128000 w 8128000"/>
              <a:gd name="connsiteY3" fmla="*/ 168483 h 1010880"/>
              <a:gd name="connsiteX4" fmla="*/ 8128000 w 8128000"/>
              <a:gd name="connsiteY4" fmla="*/ 842397 h 1010880"/>
              <a:gd name="connsiteX5" fmla="*/ 7959517 w 8128000"/>
              <a:gd name="connsiteY5" fmla="*/ 1010880 h 1010880"/>
              <a:gd name="connsiteX6" fmla="*/ 168483 w 8128000"/>
              <a:gd name="connsiteY6" fmla="*/ 1010880 h 1010880"/>
              <a:gd name="connsiteX7" fmla="*/ 0 w 8128000"/>
              <a:gd name="connsiteY7" fmla="*/ 842397 h 1010880"/>
              <a:gd name="connsiteX8" fmla="*/ 0 w 8128000"/>
              <a:gd name="connsiteY8" fmla="*/ 168483 h 101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28000" h="1010880">
                <a:moveTo>
                  <a:pt x="0" y="168483"/>
                </a:moveTo>
                <a:cubicBezTo>
                  <a:pt x="0" y="75432"/>
                  <a:pt x="75432" y="0"/>
                  <a:pt x="168483" y="0"/>
                </a:cubicBezTo>
                <a:lnTo>
                  <a:pt x="7959517" y="0"/>
                </a:lnTo>
                <a:cubicBezTo>
                  <a:pt x="8052568" y="0"/>
                  <a:pt x="8128000" y="75432"/>
                  <a:pt x="8128000" y="168483"/>
                </a:cubicBezTo>
                <a:lnTo>
                  <a:pt x="8128000" y="842397"/>
                </a:lnTo>
                <a:cubicBezTo>
                  <a:pt x="8128000" y="935448"/>
                  <a:pt x="8052568" y="1010880"/>
                  <a:pt x="7959517" y="1010880"/>
                </a:cubicBezTo>
                <a:lnTo>
                  <a:pt x="168483" y="1010880"/>
                </a:lnTo>
                <a:cubicBezTo>
                  <a:pt x="75432" y="1010880"/>
                  <a:pt x="0" y="935448"/>
                  <a:pt x="0" y="842397"/>
                </a:cubicBezTo>
                <a:lnTo>
                  <a:pt x="0" y="168483"/>
                </a:lnTo>
                <a:close/>
              </a:path>
            </a:pathLst>
          </a:custGeom>
          <a:solidFill>
            <a:srgbClr val="BFBFBF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1267" tIns="171267" rIns="171267" bIns="171267" numCol="1" spcCol="1270" anchor="ctr" anchorCtr="0">
            <a:noAutofit/>
          </a:bodyPr>
          <a:lstStyle/>
          <a:p>
            <a:pPr lvl="0" algn="l" defTabSz="1422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3000" dirty="0" smtClean="0"/>
              <a:t>Problem</a:t>
            </a:r>
            <a:endParaRPr lang="ko-KR" altLang="en-US" sz="3000" kern="1200" dirty="0"/>
          </a:p>
        </p:txBody>
      </p:sp>
      <p:sp>
        <p:nvSpPr>
          <p:cNvPr id="18" name="자유형 17"/>
          <p:cNvSpPr/>
          <p:nvPr/>
        </p:nvSpPr>
        <p:spPr>
          <a:xfrm>
            <a:off x="2032000" y="2534759"/>
            <a:ext cx="8128000" cy="894240"/>
          </a:xfrm>
          <a:custGeom>
            <a:avLst/>
            <a:gdLst>
              <a:gd name="connsiteX0" fmla="*/ 0 w 8128000"/>
              <a:gd name="connsiteY0" fmla="*/ 0 h 894240"/>
              <a:gd name="connsiteX1" fmla="*/ 8128000 w 8128000"/>
              <a:gd name="connsiteY1" fmla="*/ 0 h 894240"/>
              <a:gd name="connsiteX2" fmla="*/ 8128000 w 8128000"/>
              <a:gd name="connsiteY2" fmla="*/ 894240 h 894240"/>
              <a:gd name="connsiteX3" fmla="*/ 0 w 8128000"/>
              <a:gd name="connsiteY3" fmla="*/ 894240 h 894240"/>
              <a:gd name="connsiteX4" fmla="*/ 0 w 8128000"/>
              <a:gd name="connsiteY4" fmla="*/ 0 h 894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8000" h="894240">
                <a:moveTo>
                  <a:pt x="0" y="0"/>
                </a:moveTo>
                <a:lnTo>
                  <a:pt x="8128000" y="0"/>
                </a:lnTo>
                <a:lnTo>
                  <a:pt x="8128000" y="894240"/>
                </a:lnTo>
                <a:lnTo>
                  <a:pt x="0" y="8942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58064" tIns="40640" rIns="227584" bIns="40640" numCol="1" spcCol="1270" anchor="t" anchorCtr="0">
            <a:noAutofit/>
          </a:bodyPr>
          <a:lstStyle/>
          <a:p>
            <a:pPr marL="228600" lvl="1" indent="-228600" algn="l" defTabSz="1111250" latinLnBrk="1">
              <a:lnSpc>
                <a:spcPct val="90000"/>
              </a:lnSpc>
              <a:spcBef>
                <a:spcPct val="0"/>
              </a:spcBef>
              <a:spcAft>
                <a:spcPct val="20000"/>
              </a:spcAft>
              <a:buChar char="••"/>
            </a:pPr>
            <a:endParaRPr lang="ko-KR" altLang="en-US" sz="2500" kern="1200"/>
          </a:p>
        </p:txBody>
      </p:sp>
      <p:sp>
        <p:nvSpPr>
          <p:cNvPr id="20" name="자유형 19"/>
          <p:cNvSpPr/>
          <p:nvPr/>
        </p:nvSpPr>
        <p:spPr>
          <a:xfrm>
            <a:off x="2032000" y="4439879"/>
            <a:ext cx="8128000" cy="894240"/>
          </a:xfrm>
          <a:custGeom>
            <a:avLst/>
            <a:gdLst>
              <a:gd name="connsiteX0" fmla="*/ 0 w 8128000"/>
              <a:gd name="connsiteY0" fmla="*/ 0 h 894240"/>
              <a:gd name="connsiteX1" fmla="*/ 8128000 w 8128000"/>
              <a:gd name="connsiteY1" fmla="*/ 0 h 894240"/>
              <a:gd name="connsiteX2" fmla="*/ 8128000 w 8128000"/>
              <a:gd name="connsiteY2" fmla="*/ 894240 h 894240"/>
              <a:gd name="connsiteX3" fmla="*/ 0 w 8128000"/>
              <a:gd name="connsiteY3" fmla="*/ 894240 h 894240"/>
              <a:gd name="connsiteX4" fmla="*/ 0 w 8128000"/>
              <a:gd name="connsiteY4" fmla="*/ 0 h 894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8000" h="894240">
                <a:moveTo>
                  <a:pt x="0" y="0"/>
                </a:moveTo>
                <a:lnTo>
                  <a:pt x="8128000" y="0"/>
                </a:lnTo>
                <a:lnTo>
                  <a:pt x="8128000" y="894240"/>
                </a:lnTo>
                <a:lnTo>
                  <a:pt x="0" y="8942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58064" tIns="40640" rIns="227584" bIns="40640" numCol="1" spcCol="1270" anchor="t" anchorCtr="0">
            <a:noAutofit/>
          </a:bodyPr>
          <a:lstStyle/>
          <a:p>
            <a:pPr marL="228600" lvl="1" indent="-228600" algn="l" defTabSz="1111250" latinLnBrk="1">
              <a:lnSpc>
                <a:spcPct val="90000"/>
              </a:lnSpc>
              <a:spcBef>
                <a:spcPct val="0"/>
              </a:spcBef>
              <a:spcAft>
                <a:spcPct val="20000"/>
              </a:spcAft>
              <a:buChar char="••"/>
            </a:pPr>
            <a:endParaRPr lang="ko-KR" altLang="en-US" sz="2500" kern="1200"/>
          </a:p>
        </p:txBody>
      </p:sp>
      <p:sp>
        <p:nvSpPr>
          <p:cNvPr id="23" name="직사각형 22"/>
          <p:cNvSpPr/>
          <p:nvPr/>
        </p:nvSpPr>
        <p:spPr>
          <a:xfrm>
            <a:off x="8135030" y="2705133"/>
            <a:ext cx="2691940" cy="3572171"/>
          </a:xfrm>
          <a:prstGeom prst="rect">
            <a:avLst/>
          </a:pr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모서리가 둥근 직사각형 23"/>
          <p:cNvSpPr/>
          <p:nvPr/>
        </p:nvSpPr>
        <p:spPr>
          <a:xfrm>
            <a:off x="8469514" y="3231733"/>
            <a:ext cx="2094680" cy="440427"/>
          </a:xfrm>
          <a:prstGeom prst="roundRect">
            <a:avLst>
              <a:gd name="adj" fmla="val 1000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장애인 비율 분포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8721737" y="1682168"/>
            <a:ext cx="1590233" cy="558194"/>
          </a:xfrm>
          <a:prstGeom prst="roundRect">
            <a:avLst>
              <a:gd name="adj" fmla="val 1000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en-US" altLang="ko-KR" sz="3000" dirty="0" smtClean="0"/>
              <a:t>Insight</a:t>
            </a:r>
            <a:endParaRPr lang="ko-KR" altLang="en-US" sz="3000" dirty="0"/>
          </a:p>
        </p:txBody>
      </p:sp>
      <p:sp>
        <p:nvSpPr>
          <p:cNvPr id="30" name="TextBox 29"/>
          <p:cNvSpPr txBox="1"/>
          <p:nvPr/>
        </p:nvSpPr>
        <p:spPr>
          <a:xfrm>
            <a:off x="7920382" y="1706476"/>
            <a:ext cx="535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/>
              <a:t>&amp;</a:t>
            </a:r>
            <a:endParaRPr lang="ko-KR" altLang="en-US" sz="3200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8469514" y="4145371"/>
            <a:ext cx="2094680" cy="691694"/>
          </a:xfrm>
          <a:prstGeom prst="roundRect">
            <a:avLst>
              <a:gd name="adj" fmla="val 1000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장애인 이동권에 대한 분석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8488387" y="5262024"/>
            <a:ext cx="2094680" cy="440427"/>
          </a:xfrm>
          <a:prstGeom prst="roundRect">
            <a:avLst>
              <a:gd name="adj" fmla="val 1000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장애인 시설 위치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3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A1AF496-8309-4262-1346-AB607DDB65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74EB12C-565A-0FA0-354B-9440DD22BD2D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53CA781-759F-A359-A042-EA5B9A0221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22" name="직각 삼각형 21">
              <a:extLst>
                <a:ext uri="{FF2B5EF4-FFF2-40B4-BE49-F238E27FC236}">
                  <a16:creationId xmlns:a16="http://schemas.microsoft.com/office/drawing/2014/main" id="{B3405CC4-3780-CF7A-D774-302C081E3FE5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모서리가 둥근 직사각형 36"/>
          <p:cNvSpPr/>
          <p:nvPr/>
        </p:nvSpPr>
        <p:spPr>
          <a:xfrm>
            <a:off x="900563" y="2240285"/>
            <a:ext cx="2900792" cy="169428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" name="그룹 11"/>
          <p:cNvGrpSpPr/>
          <p:nvPr/>
        </p:nvGrpSpPr>
        <p:grpSpPr>
          <a:xfrm>
            <a:off x="406637" y="382155"/>
            <a:ext cx="3398746" cy="753054"/>
            <a:chOff x="5445634" y="723900"/>
            <a:chExt cx="2830148" cy="648145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lasticWrap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445634" y="723900"/>
              <a:ext cx="650365" cy="648145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6095999" y="723900"/>
              <a:ext cx="2179783" cy="6092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4000" b="1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187665" y="466294"/>
            <a:ext cx="459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데이터 분석 파이프라인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878789" y="2700146"/>
            <a:ext cx="2900793" cy="3145670"/>
            <a:chOff x="938020" y="1593939"/>
            <a:chExt cx="2436941" cy="2513258"/>
          </a:xfrm>
        </p:grpSpPr>
        <p:sp>
          <p:nvSpPr>
            <p:cNvPr id="3" name="모서리가 둥근 직사각형 2"/>
            <p:cNvSpPr/>
            <p:nvPr/>
          </p:nvSpPr>
          <p:spPr>
            <a:xfrm>
              <a:off x="938020" y="2753536"/>
              <a:ext cx="2436941" cy="1353661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20654" y="3050009"/>
              <a:ext cx="799829" cy="760713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71830" y="3046657"/>
              <a:ext cx="851784" cy="760713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38190" y="1593939"/>
              <a:ext cx="2336771" cy="611080"/>
            </a:xfrm>
            <a:prstGeom prst="rect">
              <a:avLst/>
            </a:prstGeom>
          </p:spPr>
        </p:pic>
      </p:grpSp>
      <p:grpSp>
        <p:nvGrpSpPr>
          <p:cNvPr id="19" name="그룹 18"/>
          <p:cNvGrpSpPr/>
          <p:nvPr/>
        </p:nvGrpSpPr>
        <p:grpSpPr>
          <a:xfrm>
            <a:off x="4449592" y="2684495"/>
            <a:ext cx="7303503" cy="2468530"/>
            <a:chOff x="4355223" y="2684495"/>
            <a:chExt cx="7303503" cy="2468530"/>
          </a:xfrm>
        </p:grpSpPr>
        <p:grpSp>
          <p:nvGrpSpPr>
            <p:cNvPr id="4" name="그룹 3"/>
            <p:cNvGrpSpPr/>
            <p:nvPr/>
          </p:nvGrpSpPr>
          <p:grpSpPr>
            <a:xfrm>
              <a:off x="8096319" y="2684495"/>
              <a:ext cx="3562407" cy="2008033"/>
              <a:chOff x="783141" y="4788612"/>
              <a:chExt cx="3055895" cy="1702686"/>
            </a:xfrm>
          </p:grpSpPr>
          <p:sp>
            <p:nvSpPr>
              <p:cNvPr id="45" name="모서리가 둥근 직사각형 44"/>
              <p:cNvSpPr/>
              <p:nvPr/>
            </p:nvSpPr>
            <p:spPr>
              <a:xfrm>
                <a:off x="922136" y="5524453"/>
                <a:ext cx="2916900" cy="95146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36" name="그룹 35"/>
              <p:cNvGrpSpPr/>
              <p:nvPr/>
            </p:nvGrpSpPr>
            <p:grpSpPr>
              <a:xfrm>
                <a:off x="783141" y="4788612"/>
                <a:ext cx="1773772" cy="1687310"/>
                <a:chOff x="820578" y="4733528"/>
                <a:chExt cx="1941341" cy="1791346"/>
              </a:xfrm>
            </p:grpSpPr>
            <p:graphicFrame>
              <p:nvGraphicFramePr>
                <p:cNvPr id="34" name="차트 33"/>
                <p:cNvGraphicFramePr/>
                <p:nvPr>
                  <p:extLst>
                    <p:ext uri="{D42A27DB-BD31-4B8C-83A1-F6EECF244321}">
                      <p14:modId xmlns:p14="http://schemas.microsoft.com/office/powerpoint/2010/main" val="181721728"/>
                    </p:ext>
                  </p:extLst>
                </p:nvPr>
              </p:nvGraphicFramePr>
              <p:xfrm>
                <a:off x="820578" y="4733528"/>
                <a:ext cx="1775161" cy="1619107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9"/>
                </a:graphicData>
              </a:graphic>
            </p:graphicFrame>
            <p:sp>
              <p:nvSpPr>
                <p:cNvPr id="35" name="TextBox 34"/>
                <p:cNvSpPr txBox="1"/>
                <p:nvPr/>
              </p:nvSpPr>
              <p:spPr>
                <a:xfrm>
                  <a:off x="1206122" y="6263471"/>
                  <a:ext cx="1555797" cy="2614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000" b="1" dirty="0"/>
                    <a:t>탐색적 데이터 분석</a:t>
                  </a:r>
                </a:p>
              </p:txBody>
            </p:sp>
          </p:grpSp>
          <p:cxnSp>
            <p:nvCxnSpPr>
              <p:cNvPr id="38" name="직선 연결선 37"/>
              <p:cNvCxnSpPr/>
              <p:nvPr/>
            </p:nvCxnSpPr>
            <p:spPr>
              <a:xfrm flipH="1">
                <a:off x="2456006" y="5623315"/>
                <a:ext cx="388" cy="744872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1" name="그룹 40"/>
              <p:cNvGrpSpPr/>
              <p:nvPr/>
            </p:nvGrpSpPr>
            <p:grpSpPr>
              <a:xfrm>
                <a:off x="2700600" y="5566527"/>
                <a:ext cx="1051796" cy="924771"/>
                <a:chOff x="2604052" y="5566527"/>
                <a:chExt cx="1051796" cy="924771"/>
              </a:xfrm>
            </p:grpSpPr>
            <p:pic>
              <p:nvPicPr>
                <p:cNvPr id="1028" name="Picture 4" descr="https://media.istockphoto.com/id/1303877287/ko/%EB%B2%A1%ED%84%B0/%EC%A2%85%EC%9D%B4-%EC%B2%B4%ED%81%AC%EB%A6%AC%EC%8A%A4%ED%8A%B8-%EB%B0%8F-%EC%97%B0%ED%95%84-%ED%94%8C%EB%9E%AB-%ED%94%BD%ED%86%A0%EA%B7%B8%EB%9E%A8.jpg?s=612x612&amp;w=0&amp;k=20&amp;c=Q2dxSujfCDkZGd_c-4j508k_-rjUEOD-J3MR8bYDQCM="/>
                <p:cNvPicPr>
                  <a:picLocks noChangeAspect="1" noChangeArrowheads="1"/>
                </p:cNvPicPr>
                <p:nvPr/>
              </p:nvPicPr>
              <p:blipFill>
                <a:blip r:embed="rId10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22969" y="5566527"/>
                  <a:ext cx="685314" cy="6853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3" name="TextBox 42"/>
                <p:cNvSpPr txBox="1"/>
                <p:nvPr/>
              </p:nvSpPr>
              <p:spPr>
                <a:xfrm>
                  <a:off x="2604052" y="6245077"/>
                  <a:ext cx="105179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000" b="1" dirty="0"/>
                    <a:t>분석 과제 선정</a:t>
                  </a:r>
                </a:p>
              </p:txBody>
            </p:sp>
          </p:grpSp>
        </p:grpSp>
        <p:grpSp>
          <p:nvGrpSpPr>
            <p:cNvPr id="11" name="그룹 10"/>
            <p:cNvGrpSpPr/>
            <p:nvPr/>
          </p:nvGrpSpPr>
          <p:grpSpPr>
            <a:xfrm>
              <a:off x="4355223" y="3062580"/>
              <a:ext cx="3476460" cy="2090445"/>
              <a:chOff x="4473123" y="2378772"/>
              <a:chExt cx="2989073" cy="1686766"/>
            </a:xfrm>
          </p:grpSpPr>
          <p:sp>
            <p:nvSpPr>
              <p:cNvPr id="32" name="모서리가 둥근 직사각형 31"/>
              <p:cNvSpPr/>
              <p:nvPr/>
            </p:nvSpPr>
            <p:spPr>
              <a:xfrm>
                <a:off x="4473123" y="2378772"/>
                <a:ext cx="2989073" cy="168676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28" name="그림 27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48354" y="2564433"/>
                <a:ext cx="1929048" cy="798813"/>
              </a:xfrm>
              <a:prstGeom prst="rect">
                <a:avLst/>
              </a:prstGeom>
            </p:spPr>
          </p:pic>
          <p:pic>
            <p:nvPicPr>
              <p:cNvPr id="29" name="그림 28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574666" y="3358891"/>
                <a:ext cx="1276084" cy="435846"/>
              </a:xfrm>
              <a:prstGeom prst="rect">
                <a:avLst/>
              </a:prstGeom>
            </p:spPr>
          </p:pic>
        </p:grpSp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1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8034400">
              <a:off x="7517569" y="3621959"/>
              <a:ext cx="971686" cy="971686"/>
            </a:xfrm>
            <a:prstGeom prst="rect">
              <a:avLst/>
            </a:prstGeom>
          </p:spPr>
        </p:pic>
      </p:grpSp>
      <p:grpSp>
        <p:nvGrpSpPr>
          <p:cNvPr id="1030" name="그룹 1029"/>
          <p:cNvGrpSpPr/>
          <p:nvPr/>
        </p:nvGrpSpPr>
        <p:grpSpPr>
          <a:xfrm>
            <a:off x="3779582" y="3082569"/>
            <a:ext cx="670010" cy="1916106"/>
            <a:chOff x="3779582" y="3082569"/>
            <a:chExt cx="670010" cy="1916106"/>
          </a:xfrm>
        </p:grpSpPr>
        <p:cxnSp>
          <p:nvCxnSpPr>
            <p:cNvPr id="33" name="직선 연결선 32"/>
            <p:cNvCxnSpPr>
              <a:stCxn id="37" idx="3"/>
            </p:cNvCxnSpPr>
            <p:nvPr/>
          </p:nvCxnSpPr>
          <p:spPr>
            <a:xfrm flipV="1">
              <a:off x="3801355" y="3082569"/>
              <a:ext cx="266189" cy="485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/>
            <p:nvPr/>
          </p:nvCxnSpPr>
          <p:spPr>
            <a:xfrm>
              <a:off x="4085240" y="3082569"/>
              <a:ext cx="1297" cy="1025233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/>
            <p:cNvCxnSpPr>
              <a:stCxn id="32" idx="1"/>
            </p:cNvCxnSpPr>
            <p:nvPr/>
          </p:nvCxnSpPr>
          <p:spPr>
            <a:xfrm flipH="1" flipV="1">
              <a:off x="4096424" y="4107802"/>
              <a:ext cx="353168" cy="1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/>
            <p:cNvCxnSpPr>
              <a:stCxn id="3" idx="3"/>
            </p:cNvCxnSpPr>
            <p:nvPr/>
          </p:nvCxnSpPr>
          <p:spPr>
            <a:xfrm flipV="1">
              <a:off x="3779582" y="4994477"/>
              <a:ext cx="305658" cy="4198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/>
            <p:cNvCxnSpPr/>
            <p:nvPr/>
          </p:nvCxnSpPr>
          <p:spPr>
            <a:xfrm flipH="1" flipV="1">
              <a:off x="4085240" y="4107803"/>
              <a:ext cx="1297" cy="886674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F57D0A3-663E-A042-1645-9FCF987DC393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6F623F6F-5482-4C79-539A-2D5C122967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순서도: 연결자 25">
              <a:extLst>
                <a:ext uri="{FF2B5EF4-FFF2-40B4-BE49-F238E27FC236}">
                  <a16:creationId xmlns:a16="http://schemas.microsoft.com/office/drawing/2014/main" id="{4343FE66-D2B4-2D2D-E187-130255B133F9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순서도: 연결자 26">
              <a:extLst>
                <a:ext uri="{FF2B5EF4-FFF2-40B4-BE49-F238E27FC236}">
                  <a16:creationId xmlns:a16="http://schemas.microsoft.com/office/drawing/2014/main" id="{72298DF0-BF53-B414-D6A8-0CFB151FA5DD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순서도: 연결자 29">
              <a:extLst>
                <a:ext uri="{FF2B5EF4-FFF2-40B4-BE49-F238E27FC236}">
                  <a16:creationId xmlns:a16="http://schemas.microsoft.com/office/drawing/2014/main" id="{C8515E45-D29A-6FD2-0AD3-E2ABBD07ED9D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65C294B-9B3F-868F-C92C-071FD0A80A06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수집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82D98D0-A934-039C-379C-29BDF741A9C3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EE9523"/>
                  </a:solidFill>
                </a:rPr>
                <a:t>전처리</a:t>
              </a:r>
              <a:endParaRPr lang="ko-KR" altLang="en-US" sz="1500" dirty="0">
                <a:solidFill>
                  <a:srgbClr val="EE9523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33092B8-0F36-8C16-5A43-D7D0864AB378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시각화</a:t>
              </a:r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307185" y="4193622"/>
            <a:ext cx="1400370" cy="63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31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4C89FB3-533C-18F9-FCA2-10038CD36F8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BF9E437E-8C4E-A108-A753-A2F006DC3065}"/>
              </a:ext>
            </a:extLst>
          </p:cNvPr>
          <p:cNvGrpSpPr/>
          <p:nvPr/>
        </p:nvGrpSpPr>
        <p:grpSpPr>
          <a:xfrm>
            <a:off x="530352" y="1269491"/>
            <a:ext cx="11207496" cy="3352800"/>
            <a:chOff x="530352" y="1269491"/>
            <a:chExt cx="11207496" cy="3352800"/>
          </a:xfrm>
          <a:solidFill>
            <a:schemeClr val="bg1"/>
          </a:solidFill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DF542926-1253-2829-E48C-F556BAD5D7A1}"/>
                </a:ext>
              </a:extLst>
            </p:cNvPr>
            <p:cNvGrpSpPr/>
            <p:nvPr/>
          </p:nvGrpSpPr>
          <p:grpSpPr>
            <a:xfrm>
              <a:off x="530352" y="1884869"/>
              <a:ext cx="11207496" cy="2737422"/>
              <a:chOff x="530352" y="1884869"/>
              <a:chExt cx="11207496" cy="2737422"/>
            </a:xfrm>
            <a:grpFill/>
          </p:grpSpPr>
          <p:pic>
            <p:nvPicPr>
              <p:cNvPr id="58" name="object 3">
                <a:extLst>
                  <a:ext uri="{FF2B5EF4-FFF2-40B4-BE49-F238E27FC236}">
                    <a16:creationId xmlns:a16="http://schemas.microsoft.com/office/drawing/2014/main" id="{EC9AE3F5-CD95-3781-35DE-515E51EF456D}"/>
                  </a:ext>
                </a:extLst>
              </p:cNvPr>
              <p:cNvPicPr/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530352" y="2040635"/>
                <a:ext cx="11207496" cy="2581656"/>
              </a:xfrm>
              <a:prstGeom prst="roundRect">
                <a:avLst/>
              </a:prstGeom>
              <a:grpFill/>
            </p:spPr>
          </p:pic>
          <p:sp>
            <p:nvSpPr>
              <p:cNvPr id="59" name="직사각형 39">
                <a:extLst>
                  <a:ext uri="{FF2B5EF4-FFF2-40B4-BE49-F238E27FC236}">
                    <a16:creationId xmlns:a16="http://schemas.microsoft.com/office/drawing/2014/main" id="{BD0127A8-BEF3-E7A6-DF33-0241779C99CB}"/>
                  </a:ext>
                </a:extLst>
              </p:cNvPr>
              <p:cNvSpPr/>
              <p:nvPr/>
            </p:nvSpPr>
            <p:spPr>
              <a:xfrm>
                <a:off x="4781550" y="1884869"/>
                <a:ext cx="2638425" cy="32315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57" name="object 13">
              <a:extLst>
                <a:ext uri="{FF2B5EF4-FFF2-40B4-BE49-F238E27FC236}">
                  <a16:creationId xmlns:a16="http://schemas.microsoft.com/office/drawing/2014/main" id="{CABDDB63-E04E-7B56-2927-2A3023E0F4AA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56304" y="1269491"/>
              <a:ext cx="4285488" cy="2202179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BD1754D7-3D9E-503D-E207-EA0C2CD20A06}"/>
              </a:ext>
            </a:extLst>
          </p:cNvPr>
          <p:cNvGrpSpPr/>
          <p:nvPr/>
        </p:nvGrpSpPr>
        <p:grpSpPr>
          <a:xfrm flipH="1">
            <a:off x="9993744" y="4608944"/>
            <a:ext cx="2124365" cy="2249055"/>
            <a:chOff x="4448536" y="1520049"/>
            <a:chExt cx="2858351" cy="3211902"/>
          </a:xfrm>
          <a:solidFill>
            <a:srgbClr val="E9E9E9"/>
          </a:solidFill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E1D485A-0390-95FD-9E8A-848E0FCC2D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 r="33256"/>
            <a:stretch/>
          </p:blipFill>
          <p:spPr>
            <a:xfrm>
              <a:off x="4448536" y="1520056"/>
              <a:ext cx="2858351" cy="3211895"/>
            </a:xfrm>
            <a:prstGeom prst="rect">
              <a:avLst/>
            </a:prstGeom>
            <a:grpFill/>
          </p:spPr>
        </p:pic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1A59AF59-3F45-D586-F085-C26F4B25F9D7}"/>
                </a:ext>
              </a:extLst>
            </p:cNvPr>
            <p:cNvSpPr/>
            <p:nvPr/>
          </p:nvSpPr>
          <p:spPr>
            <a:xfrm rot="10800000">
              <a:off x="6234545" y="1520049"/>
              <a:ext cx="1072342" cy="32119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406637" y="382155"/>
            <a:ext cx="3398746" cy="753054"/>
            <a:chOff x="406637" y="382155"/>
            <a:chExt cx="3398746" cy="753054"/>
          </a:xfrm>
        </p:grpSpPr>
        <p:grpSp>
          <p:nvGrpSpPr>
            <p:cNvPr id="11" name="그룹 10"/>
            <p:cNvGrpSpPr/>
            <p:nvPr/>
          </p:nvGrpSpPr>
          <p:grpSpPr>
            <a:xfrm>
              <a:off x="406637" y="382155"/>
              <a:ext cx="3398746" cy="753054"/>
              <a:chOff x="5445634" y="723900"/>
              <a:chExt cx="2830148" cy="648145"/>
            </a:xfrm>
          </p:grpSpPr>
          <p:pic>
            <p:nvPicPr>
              <p:cNvPr id="19" name="그림 18"/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artisticPlasticWrap/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445634" y="723900"/>
                <a:ext cx="650365" cy="648145"/>
              </a:xfrm>
              <a:prstGeom prst="rect">
                <a:avLst/>
              </a:prstGeom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6095999" y="723900"/>
                <a:ext cx="2179783" cy="60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000" b="1" dirty="0"/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1187665" y="466294"/>
              <a:ext cx="23701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데이터 분석</a:t>
              </a:r>
            </a:p>
          </p:txBody>
        </p:sp>
      </p:grpSp>
      <p:pic>
        <p:nvPicPr>
          <p:cNvPr id="31" name="object 4">
            <a:extLst>
              <a:ext uri="{FF2B5EF4-FFF2-40B4-BE49-F238E27FC236}">
                <a16:creationId xmlns:a16="http://schemas.microsoft.com/office/drawing/2014/main" id="{163F90FC-D7F7-5146-1705-284299F22942}"/>
              </a:ext>
            </a:extLst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30352" y="4782311"/>
            <a:ext cx="11207496" cy="1662683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7D33F93E-6157-69B6-CEB3-1E56317C19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1933" y="5470600"/>
            <a:ext cx="2137253" cy="525741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E365DBE-B0EA-C2AA-BB6B-592A4C23FF36}"/>
              </a:ext>
            </a:extLst>
          </p:cNvPr>
          <p:cNvSpPr txBox="1"/>
          <p:nvPr/>
        </p:nvSpPr>
        <p:spPr>
          <a:xfrm>
            <a:off x="3270767" y="5179062"/>
            <a:ext cx="35364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21</a:t>
            </a:r>
            <a:r>
              <a:rPr lang="ko-KR" altLang="en-US" sz="1100" dirty="0"/>
              <a:t>년도 서울시 </a:t>
            </a:r>
            <a:r>
              <a:rPr lang="ko-KR" altLang="en-US" sz="1100" dirty="0" err="1"/>
              <a:t>저상버스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도입율</a:t>
            </a:r>
            <a:endParaRPr lang="en-US" altLang="ko-KR" sz="1100" dirty="0"/>
          </a:p>
          <a:p>
            <a:r>
              <a:rPr lang="ko-KR" altLang="en-US" sz="1100" dirty="0"/>
              <a:t>○</a:t>
            </a:r>
            <a:r>
              <a:rPr lang="en-US" altLang="ko-KR" sz="1100" dirty="0"/>
              <a:t> 21</a:t>
            </a:r>
            <a:r>
              <a:rPr lang="ko-KR" altLang="en-US" sz="1100" dirty="0"/>
              <a:t>년도 서울시 지하철 휠체어 리프트 설치 비율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263A0BF-89AE-E2F8-67F9-BFF2E286F47A}"/>
              </a:ext>
            </a:extLst>
          </p:cNvPr>
          <p:cNvGrpSpPr/>
          <p:nvPr/>
        </p:nvGrpSpPr>
        <p:grpSpPr>
          <a:xfrm>
            <a:off x="0" y="1308701"/>
            <a:ext cx="12192000" cy="578281"/>
            <a:chOff x="0" y="1308701"/>
            <a:chExt cx="12192000" cy="578281"/>
          </a:xfrm>
        </p:grpSpPr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2A7D8314-74EF-08BB-F007-3E40C83547E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91905"/>
              <a:ext cx="12192000" cy="0"/>
            </a:xfrm>
            <a:prstGeom prst="line">
              <a:avLst/>
            </a:prstGeom>
            <a:ln w="19050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순서도: 연결자 38">
              <a:extLst>
                <a:ext uri="{FF2B5EF4-FFF2-40B4-BE49-F238E27FC236}">
                  <a16:creationId xmlns:a16="http://schemas.microsoft.com/office/drawing/2014/main" id="{76CB3BF9-5D49-3B59-8F1F-983F68042A49}"/>
                </a:ext>
              </a:extLst>
            </p:cNvPr>
            <p:cNvSpPr/>
            <p:nvPr/>
          </p:nvSpPr>
          <p:spPr>
            <a:xfrm>
              <a:off x="2212031" y="1310023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순서도: 연결자 39">
              <a:extLst>
                <a:ext uri="{FF2B5EF4-FFF2-40B4-BE49-F238E27FC236}">
                  <a16:creationId xmlns:a16="http://schemas.microsoft.com/office/drawing/2014/main" id="{FA6E4166-234D-8D2C-BDCA-726B46351889}"/>
                </a:ext>
              </a:extLst>
            </p:cNvPr>
            <p:cNvSpPr/>
            <p:nvPr/>
          </p:nvSpPr>
          <p:spPr>
            <a:xfrm>
              <a:off x="6147285" y="1308701"/>
              <a:ext cx="173238" cy="163764"/>
            </a:xfrm>
            <a:prstGeom prst="flowChartConnector">
              <a:avLst/>
            </a:prstGeom>
            <a:solidFill>
              <a:srgbClr val="EE952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순서도: 연결자 40">
              <a:extLst>
                <a:ext uri="{FF2B5EF4-FFF2-40B4-BE49-F238E27FC236}">
                  <a16:creationId xmlns:a16="http://schemas.microsoft.com/office/drawing/2014/main" id="{87FD7CA6-5D9E-166A-8ACE-4C3CF74D0F5E}"/>
                </a:ext>
              </a:extLst>
            </p:cNvPr>
            <p:cNvSpPr/>
            <p:nvPr/>
          </p:nvSpPr>
          <p:spPr>
            <a:xfrm>
              <a:off x="10105381" y="1310023"/>
              <a:ext cx="173238" cy="163764"/>
            </a:xfrm>
            <a:prstGeom prst="flowChartConnector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08C36B6-5207-BD3D-27C6-A518B37740CB}"/>
                </a:ext>
              </a:extLst>
            </p:cNvPr>
            <p:cNvSpPr txBox="1"/>
            <p:nvPr/>
          </p:nvSpPr>
          <p:spPr>
            <a:xfrm>
              <a:off x="1663876" y="1561704"/>
              <a:ext cx="12163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수집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B6B5912-76A1-3C56-A76B-8BE2206A9219}"/>
                </a:ext>
              </a:extLst>
            </p:cNvPr>
            <p:cNvSpPr txBox="1"/>
            <p:nvPr/>
          </p:nvSpPr>
          <p:spPr>
            <a:xfrm>
              <a:off x="5532568" y="1562373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EE9523"/>
                  </a:solidFill>
                </a:rPr>
                <a:t>데이터 </a:t>
              </a:r>
              <a:r>
                <a:rPr lang="ko-KR" altLang="en-US" sz="1500" dirty="0" err="1">
                  <a:solidFill>
                    <a:srgbClr val="EE9523"/>
                  </a:solidFill>
                </a:rPr>
                <a:t>전처리</a:t>
              </a:r>
              <a:endParaRPr lang="ko-KR" altLang="en-US" sz="1500" dirty="0">
                <a:solidFill>
                  <a:srgbClr val="EE9523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7E214C7-DF7C-D0DC-9CCF-602B876C7E70}"/>
                </a:ext>
              </a:extLst>
            </p:cNvPr>
            <p:cNvSpPr txBox="1"/>
            <p:nvPr/>
          </p:nvSpPr>
          <p:spPr>
            <a:xfrm>
              <a:off x="9492005" y="1563817"/>
              <a:ext cx="139999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rgbClr val="BFBFBF"/>
                  </a:solidFill>
                </a:rPr>
                <a:t>데이터 시각화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4AD475A3-F724-1454-66DD-453ECF79EAF8}"/>
              </a:ext>
            </a:extLst>
          </p:cNvPr>
          <p:cNvSpPr txBox="1"/>
          <p:nvPr/>
        </p:nvSpPr>
        <p:spPr>
          <a:xfrm>
            <a:off x="6875589" y="5179061"/>
            <a:ext cx="486225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/>
              <a:t>수집</a:t>
            </a:r>
            <a:r>
              <a:rPr lang="en-US" altLang="ko-KR" sz="1100" dirty="0"/>
              <a:t>] </a:t>
            </a:r>
            <a:r>
              <a:rPr lang="ko-KR" altLang="en-US" sz="1100" dirty="0"/>
              <a:t>공공 데이터 포털 사이트에서 다운로드</a:t>
            </a:r>
            <a:endParaRPr lang="en-US" altLang="ko-KR" sz="1100" dirty="0"/>
          </a:p>
          <a:p>
            <a:r>
              <a:rPr lang="ko-KR" altLang="en-US" sz="1100" dirty="0"/>
              <a:t>○ </a:t>
            </a:r>
            <a:r>
              <a:rPr lang="en-US" altLang="ko-KR" sz="1100" dirty="0"/>
              <a:t>[</a:t>
            </a:r>
            <a:r>
              <a:rPr lang="ko-KR" altLang="en-US" sz="1100" dirty="0" err="1"/>
              <a:t>전처리</a:t>
            </a:r>
            <a:r>
              <a:rPr lang="en-US" altLang="ko-KR" sz="1100" dirty="0"/>
              <a:t>] </a:t>
            </a:r>
            <a:r>
              <a:rPr lang="ko-KR" altLang="en-US" sz="1100" dirty="0" err="1" smtClean="0"/>
              <a:t>필요없는</a:t>
            </a:r>
            <a:r>
              <a:rPr lang="ko-KR" altLang="en-US" sz="1100" dirty="0" smtClean="0"/>
              <a:t> </a:t>
            </a:r>
            <a:r>
              <a:rPr lang="en-US" altLang="ko-KR" sz="1100" dirty="0" smtClean="0"/>
              <a:t>row, column </a:t>
            </a:r>
            <a:r>
              <a:rPr lang="ko-KR" altLang="en-US" sz="1100" dirty="0" smtClean="0"/>
              <a:t>제거 및 </a:t>
            </a:r>
            <a:r>
              <a:rPr lang="en-US" altLang="ko-KR" sz="1100" dirty="0" err="1" smtClean="0"/>
              <a:t>NaN</a:t>
            </a:r>
            <a:r>
              <a:rPr lang="ko-KR" altLang="en-US" sz="1100" dirty="0" smtClean="0"/>
              <a:t>값 처리</a:t>
            </a:r>
            <a:endParaRPr lang="en-US" altLang="ko-KR" sz="1100" dirty="0"/>
          </a:p>
          <a:p>
            <a:r>
              <a:rPr lang="ko-KR" altLang="en-US" sz="1100" dirty="0"/>
              <a:t>○</a:t>
            </a:r>
            <a:r>
              <a:rPr lang="en-US" altLang="ko-KR" sz="1100" dirty="0"/>
              <a:t> [</a:t>
            </a:r>
            <a:r>
              <a:rPr lang="ko-KR" altLang="en-US" sz="1100" dirty="0" err="1"/>
              <a:t>전처리</a:t>
            </a:r>
            <a:r>
              <a:rPr lang="ko-KR" altLang="en-US" sz="1100" dirty="0"/>
              <a:t> 상세</a:t>
            </a:r>
            <a:r>
              <a:rPr lang="en-US" altLang="ko-KR" sz="1100" dirty="0"/>
              <a:t>] </a:t>
            </a:r>
            <a:r>
              <a:rPr lang="en-US" altLang="ko-KR" sz="1100" dirty="0" err="1"/>
              <a:t>fillna</a:t>
            </a:r>
            <a:r>
              <a:rPr lang="en-US" altLang="ko-KR" sz="1100" dirty="0"/>
              <a:t>(False)</a:t>
            </a:r>
            <a:r>
              <a:rPr lang="ko-KR" altLang="en-US" sz="1100" dirty="0"/>
              <a:t>는 </a:t>
            </a:r>
            <a:r>
              <a:rPr lang="en-US" altLang="ko-KR" sz="1100" dirty="0" err="1"/>
              <a:t>NaN</a:t>
            </a:r>
            <a:r>
              <a:rPr lang="ko-KR" altLang="en-US" sz="1100" dirty="0"/>
              <a:t>값이 있다는 오류가 발생해서 </a:t>
            </a:r>
            <a:r>
              <a:rPr lang="ko-KR" altLang="en-US" sz="1100" dirty="0" smtClean="0"/>
              <a:t>추가함</a:t>
            </a:r>
            <a:endParaRPr lang="en-US" altLang="ko-KR" sz="1100" dirty="0" smtClean="0"/>
          </a:p>
          <a:p>
            <a:r>
              <a:rPr lang="ko-KR" altLang="en-US" sz="1100" dirty="0" smtClean="0"/>
              <a:t>○ </a:t>
            </a:r>
            <a:r>
              <a:rPr lang="en-US" altLang="ko-KR" sz="1100" dirty="0" smtClean="0"/>
              <a:t>[</a:t>
            </a:r>
            <a:r>
              <a:rPr lang="ko-KR" altLang="en-US" sz="1100" dirty="0" smtClean="0"/>
              <a:t>전처리 상세</a:t>
            </a:r>
            <a:r>
              <a:rPr lang="en-US" altLang="ko-KR" sz="1100" dirty="0"/>
              <a:t>] 8</a:t>
            </a:r>
            <a:r>
              <a:rPr lang="ko-KR" altLang="en-US" sz="1100" dirty="0"/>
              <a:t>로 시작하는 버스 </a:t>
            </a:r>
            <a:r>
              <a:rPr lang="ko-KR" altLang="en-US" sz="1100" dirty="0" smtClean="0"/>
              <a:t>제거</a:t>
            </a:r>
            <a:r>
              <a:rPr lang="en-US" altLang="ko-KR" sz="1100" dirty="0" smtClean="0"/>
              <a:t>,</a:t>
            </a:r>
            <a:r>
              <a:rPr lang="ko-KR" altLang="en-US" sz="1100" dirty="0" smtClean="0"/>
              <a:t> </a:t>
            </a:r>
            <a:r>
              <a:rPr lang="en-US" altLang="ko-KR" sz="1100" dirty="0"/>
              <a:t>bus </a:t>
            </a:r>
            <a:r>
              <a:rPr lang="ko-KR" altLang="en-US" sz="1100" dirty="0"/>
              <a:t>변수에 </a:t>
            </a:r>
            <a:r>
              <a:rPr lang="ko-KR" altLang="en-US" sz="1100" dirty="0" smtClean="0"/>
              <a:t>대입</a:t>
            </a:r>
            <a:endParaRPr lang="en-US" altLang="ko-KR" sz="1100" dirty="0" smtClean="0"/>
          </a:p>
          <a:p>
            <a:r>
              <a:rPr lang="ko-KR" altLang="en-US" sz="1100" dirty="0"/>
              <a:t>○ </a:t>
            </a:r>
            <a:r>
              <a:rPr lang="en-US" altLang="ko-KR" sz="1100" dirty="0" smtClean="0"/>
              <a:t>[</a:t>
            </a:r>
            <a:r>
              <a:rPr lang="ko-KR" altLang="en-US" sz="1100" dirty="0" smtClean="0"/>
              <a:t>전처리 상세</a:t>
            </a:r>
            <a:r>
              <a:rPr lang="en-US" altLang="ko-KR" sz="1100" dirty="0" smtClean="0"/>
              <a:t>] 01</a:t>
            </a:r>
            <a:r>
              <a:rPr lang="ko-KR" altLang="en-US" sz="1100" dirty="0" err="1"/>
              <a:t>번버스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NaN</a:t>
            </a:r>
            <a:r>
              <a:rPr lang="ko-KR" altLang="en-US" sz="1100" dirty="0"/>
              <a:t>행 제거</a:t>
            </a:r>
            <a:endParaRPr lang="en-US" altLang="ko-KR" sz="11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81550" y="2208028"/>
            <a:ext cx="3764123" cy="230456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01273" y="2133034"/>
            <a:ext cx="1955031" cy="245090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45673" y="2211806"/>
            <a:ext cx="1771576" cy="2300787"/>
          </a:xfrm>
          <a:prstGeom prst="rect">
            <a:avLst/>
          </a:prstGeom>
        </p:spPr>
      </p:pic>
      <p:pic>
        <p:nvPicPr>
          <p:cNvPr id="33" name="object 11">
            <a:extLst>
              <a:ext uri="{FF2B5EF4-FFF2-40B4-BE49-F238E27FC236}">
                <a16:creationId xmlns:a16="http://schemas.microsoft.com/office/drawing/2014/main" id="{B5B08CCF-E6C9-0866-47DA-51B9AEC9B2C6}"/>
              </a:ext>
            </a:extLst>
          </p:cNvPr>
          <p:cNvPicPr/>
          <p:nvPr/>
        </p:nvPicPr>
        <p:blipFill rotWithShape="1">
          <a:blip r:embed="rId13" cstate="print"/>
          <a:srcRect l="29531" t="38670" r="38517" b="48240"/>
          <a:stretch/>
        </p:blipFill>
        <p:spPr>
          <a:xfrm>
            <a:off x="4104265" y="3148505"/>
            <a:ext cx="529324" cy="32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43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1391</TotalTime>
  <Words>1017</Words>
  <Application>Microsoft Office PowerPoint</Application>
  <PresentationFormat>와이드스크린</PresentationFormat>
  <Paragraphs>222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서조 기</dc:creator>
  <cp:lastModifiedBy>NT551_11TH</cp:lastModifiedBy>
  <cp:revision>176</cp:revision>
  <dcterms:created xsi:type="dcterms:W3CDTF">2023-10-16T13:49:34Z</dcterms:created>
  <dcterms:modified xsi:type="dcterms:W3CDTF">2023-10-19T07:29:04Z</dcterms:modified>
</cp:coreProperties>
</file>

<file path=docProps/thumbnail.jpeg>
</file>